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257" r:id="rId6"/>
    <p:sldId id="258" r:id="rId7"/>
    <p:sldId id="259" r:id="rId8"/>
    <p:sldId id="261" r:id="rId9"/>
    <p:sldId id="260"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2" autoAdjust="0"/>
    <p:restoredTop sz="62593" autoAdjust="0"/>
  </p:normalViewPr>
  <p:slideViewPr>
    <p:cSldViewPr snapToGrid="0">
      <p:cViewPr varScale="1">
        <p:scale>
          <a:sx n="56" d="100"/>
          <a:sy n="56" d="100"/>
        </p:scale>
        <p:origin x="176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Adams" userId="f7399fab-2d9c-4de6-b462-a900d937a436" providerId="ADAL" clId="{4476F783-6DBE-43AA-A581-3B9E76155E93}"/>
    <pc:docChg chg="modSld">
      <pc:chgData name="Christine Adams" userId="f7399fab-2d9c-4de6-b462-a900d937a436" providerId="ADAL" clId="{4476F783-6DBE-43AA-A581-3B9E76155E93}" dt="2021-11-15T11:54:21.414" v="2" actId="20577"/>
      <pc:docMkLst>
        <pc:docMk/>
      </pc:docMkLst>
      <pc:sldChg chg="modNotesTx">
        <pc:chgData name="Christine Adams" userId="f7399fab-2d9c-4de6-b462-a900d937a436" providerId="ADAL" clId="{4476F783-6DBE-43AA-A581-3B9E76155E93}" dt="2021-11-15T11:54:21.414" v="2" actId="20577"/>
        <pc:sldMkLst>
          <pc:docMk/>
          <pc:sldMk cId="473368747"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CD8695-C643-4D64-ABE1-6B3A2F4567C6}" type="datetimeFigureOut">
              <a:rPr lang="de-DE" smtClean="0"/>
              <a:t>16.11.2021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6E049F-A05C-48A0-8B70-BC82AC5F97A1}" type="slidenum">
              <a:rPr lang="de-DE" smtClean="0"/>
              <a:t>‹Nr.›</a:t>
            </a:fld>
            <a:endParaRPr lang="de-DE"/>
          </a:p>
        </p:txBody>
      </p:sp>
    </p:spTree>
    <p:extLst>
      <p:ext uri="{BB962C8B-B14F-4D97-AF65-F5344CB8AC3E}">
        <p14:creationId xmlns:p14="http://schemas.microsoft.com/office/powerpoint/2010/main" val="1656155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Hello</a:t>
            </a:r>
            <a:r>
              <a:rPr lang="de-DE" dirty="0"/>
              <a:t>, </a:t>
            </a:r>
            <a:r>
              <a:rPr lang="de-DE" dirty="0" err="1"/>
              <a:t>my</a:t>
            </a:r>
            <a:r>
              <a:rPr lang="de-DE" dirty="0"/>
              <a:t> </a:t>
            </a:r>
            <a:r>
              <a:rPr lang="de-DE" dirty="0" err="1"/>
              <a:t>name</a:t>
            </a:r>
            <a:r>
              <a:rPr lang="de-DE" dirty="0"/>
              <a:t> </a:t>
            </a:r>
            <a:r>
              <a:rPr lang="de-DE" dirty="0" err="1"/>
              <a:t>is</a:t>
            </a:r>
            <a:r>
              <a:rPr lang="de-DE" dirty="0"/>
              <a:t> Valeska Diemel </a:t>
            </a:r>
            <a:r>
              <a:rPr lang="de-DE" dirty="0" err="1"/>
              <a:t>and</a:t>
            </a:r>
            <a:r>
              <a:rPr lang="de-DE" dirty="0"/>
              <a:t> </a:t>
            </a:r>
            <a:r>
              <a:rPr lang="de-DE" dirty="0" err="1"/>
              <a:t>I‘m</a:t>
            </a:r>
            <a:r>
              <a:rPr lang="de-DE" dirty="0"/>
              <a:t> </a:t>
            </a:r>
            <a:r>
              <a:rPr lang="de-DE" dirty="0" err="1"/>
              <a:t>the</a:t>
            </a:r>
            <a:r>
              <a:rPr lang="de-DE" dirty="0"/>
              <a:t> </a:t>
            </a:r>
            <a:r>
              <a:rPr lang="de-DE" dirty="0" err="1"/>
              <a:t>fisheries</a:t>
            </a:r>
            <a:r>
              <a:rPr lang="de-DE" dirty="0"/>
              <a:t> </a:t>
            </a:r>
            <a:r>
              <a:rPr lang="de-DE" dirty="0" err="1"/>
              <a:t>policy</a:t>
            </a:r>
            <a:r>
              <a:rPr lang="de-DE" dirty="0"/>
              <a:t> </a:t>
            </a:r>
            <a:r>
              <a:rPr lang="de-DE" dirty="0" err="1"/>
              <a:t>officer</a:t>
            </a:r>
            <a:r>
              <a:rPr lang="de-DE" dirty="0"/>
              <a:t> </a:t>
            </a:r>
            <a:r>
              <a:rPr lang="de-DE" dirty="0" err="1"/>
              <a:t>of</a:t>
            </a:r>
            <a:r>
              <a:rPr lang="de-DE" dirty="0"/>
              <a:t> BUND, a German </a:t>
            </a:r>
            <a:r>
              <a:rPr lang="de-DE" dirty="0" err="1"/>
              <a:t>member</a:t>
            </a:r>
            <a:r>
              <a:rPr lang="de-DE" dirty="0"/>
              <a:t> </a:t>
            </a:r>
            <a:r>
              <a:rPr lang="de-DE" dirty="0" err="1"/>
              <a:t>organisation</a:t>
            </a:r>
            <a:r>
              <a:rPr lang="de-DE" dirty="0"/>
              <a:t> </a:t>
            </a:r>
            <a:r>
              <a:rPr lang="de-DE" dirty="0" err="1"/>
              <a:t>of</a:t>
            </a:r>
            <a:r>
              <a:rPr lang="de-DE" dirty="0"/>
              <a:t> </a:t>
            </a:r>
            <a:r>
              <a:rPr lang="de-DE" dirty="0" err="1"/>
              <a:t>Seas</a:t>
            </a:r>
            <a:r>
              <a:rPr lang="de-DE" dirty="0"/>
              <a:t> at </a:t>
            </a:r>
            <a:r>
              <a:rPr lang="de-DE" dirty="0" err="1"/>
              <a:t>Risk</a:t>
            </a:r>
            <a:r>
              <a:rPr lang="de-DE" dirty="0"/>
              <a:t>.</a:t>
            </a:r>
          </a:p>
          <a:p>
            <a:endParaRPr lang="de-DE" dirty="0"/>
          </a:p>
          <a:p>
            <a:r>
              <a:rPr lang="de-DE" dirty="0"/>
              <a:t>In </a:t>
            </a:r>
            <a:r>
              <a:rPr lang="de-DE" dirty="0" err="1"/>
              <a:t>the</a:t>
            </a:r>
            <a:r>
              <a:rPr lang="de-DE" baseline="0" dirty="0"/>
              <a:t> </a:t>
            </a:r>
            <a:r>
              <a:rPr lang="de-DE" baseline="0" dirty="0" err="1"/>
              <a:t>next</a:t>
            </a:r>
            <a:r>
              <a:rPr lang="de-DE" baseline="0" dirty="0"/>
              <a:t> </a:t>
            </a:r>
            <a:r>
              <a:rPr lang="de-DE" baseline="0" dirty="0" err="1"/>
              <a:t>couple</a:t>
            </a:r>
            <a:r>
              <a:rPr lang="de-DE" baseline="0" dirty="0"/>
              <a:t> </a:t>
            </a:r>
            <a:r>
              <a:rPr lang="de-DE" baseline="0" dirty="0" err="1"/>
              <a:t>of</a:t>
            </a:r>
            <a:r>
              <a:rPr lang="de-DE" baseline="0" dirty="0"/>
              <a:t> </a:t>
            </a:r>
            <a:r>
              <a:rPr lang="de-DE" baseline="0" dirty="0" err="1"/>
              <a:t>minutes</a:t>
            </a:r>
            <a:r>
              <a:rPr lang="de-DE" baseline="0" dirty="0"/>
              <a:t> I will </a:t>
            </a:r>
            <a:r>
              <a:rPr lang="de-DE" baseline="0" dirty="0" err="1"/>
              <a:t>run</a:t>
            </a:r>
            <a:r>
              <a:rPr lang="de-DE" baseline="0" dirty="0"/>
              <a:t> </a:t>
            </a:r>
            <a:r>
              <a:rPr lang="de-DE" baseline="0" dirty="0" err="1"/>
              <a:t>you</a:t>
            </a:r>
            <a:r>
              <a:rPr lang="de-DE" baseline="0" dirty="0"/>
              <a:t> </a:t>
            </a:r>
            <a:r>
              <a:rPr lang="de-DE" baseline="0" dirty="0" err="1"/>
              <a:t>through</a:t>
            </a:r>
            <a:r>
              <a:rPr lang="de-DE" baseline="0" dirty="0"/>
              <a:t> </a:t>
            </a:r>
            <a:r>
              <a:rPr lang="de-DE" baseline="0" dirty="0" err="1"/>
              <a:t>the</a:t>
            </a:r>
            <a:r>
              <a:rPr lang="de-DE" baseline="0" dirty="0"/>
              <a:t> </a:t>
            </a:r>
            <a:r>
              <a:rPr lang="de-DE" baseline="0" dirty="0" err="1"/>
              <a:t>current</a:t>
            </a:r>
            <a:r>
              <a:rPr lang="de-DE" baseline="0" dirty="0"/>
              <a:t> </a:t>
            </a:r>
            <a:r>
              <a:rPr lang="de-DE" baseline="0" dirty="0" err="1"/>
              <a:t>status</a:t>
            </a:r>
            <a:r>
              <a:rPr lang="de-DE" baseline="0" dirty="0"/>
              <a:t> </a:t>
            </a:r>
            <a:r>
              <a:rPr lang="de-DE" baseline="0" dirty="0" err="1"/>
              <a:t>of</a:t>
            </a:r>
            <a:r>
              <a:rPr lang="de-DE" baseline="0" dirty="0"/>
              <a:t> </a:t>
            </a:r>
            <a:r>
              <a:rPr lang="de-DE" baseline="0" dirty="0" err="1"/>
              <a:t>fish</a:t>
            </a:r>
            <a:r>
              <a:rPr lang="de-DE" baseline="0" dirty="0"/>
              <a:t> </a:t>
            </a:r>
            <a:r>
              <a:rPr lang="de-DE" baseline="0" dirty="0" err="1"/>
              <a:t>stocks</a:t>
            </a:r>
            <a:r>
              <a:rPr lang="de-DE" baseline="0" dirty="0"/>
              <a:t> in </a:t>
            </a:r>
            <a:r>
              <a:rPr lang="de-DE" baseline="0" dirty="0" err="1"/>
              <a:t>the</a:t>
            </a:r>
            <a:r>
              <a:rPr lang="de-DE" baseline="0" dirty="0"/>
              <a:t> </a:t>
            </a:r>
            <a:r>
              <a:rPr lang="de-DE" baseline="0"/>
              <a:t>North Sea / </a:t>
            </a:r>
            <a:r>
              <a:rPr lang="de-DE" baseline="0" dirty="0" err="1"/>
              <a:t>Atlantic</a:t>
            </a:r>
            <a:r>
              <a:rPr lang="de-DE" baseline="0" dirty="0"/>
              <a:t>  and </a:t>
            </a:r>
            <a:r>
              <a:rPr lang="de-DE" baseline="0" dirty="0" err="1"/>
              <a:t>present</a:t>
            </a:r>
            <a:r>
              <a:rPr lang="de-DE" baseline="0" dirty="0"/>
              <a:t> </a:t>
            </a:r>
            <a:r>
              <a:rPr lang="de-DE" baseline="0" dirty="0" err="1"/>
              <a:t>to</a:t>
            </a:r>
            <a:r>
              <a:rPr lang="de-DE" baseline="0" dirty="0"/>
              <a:t> </a:t>
            </a:r>
            <a:r>
              <a:rPr lang="de-DE" baseline="0" dirty="0" err="1"/>
              <a:t>you</a:t>
            </a:r>
            <a:r>
              <a:rPr lang="de-DE" baseline="0" dirty="0"/>
              <a:t> in </a:t>
            </a:r>
            <a:r>
              <a:rPr lang="de-DE" baseline="0" dirty="0" err="1"/>
              <a:t>more</a:t>
            </a:r>
            <a:r>
              <a:rPr lang="de-DE" baseline="0" dirty="0"/>
              <a:t> </a:t>
            </a:r>
            <a:r>
              <a:rPr lang="de-DE" baseline="0" dirty="0" err="1"/>
              <a:t>detail</a:t>
            </a:r>
            <a:r>
              <a:rPr lang="de-DE" baseline="0" dirty="0"/>
              <a:t> </a:t>
            </a:r>
            <a:r>
              <a:rPr lang="de-DE" baseline="0" dirty="0" err="1"/>
              <a:t>the</a:t>
            </a:r>
            <a:r>
              <a:rPr lang="de-DE" baseline="0" dirty="0"/>
              <a:t> </a:t>
            </a:r>
            <a:r>
              <a:rPr lang="de-DE" baseline="0" dirty="0" err="1"/>
              <a:t>dramatic</a:t>
            </a:r>
            <a:r>
              <a:rPr lang="de-DE" baseline="0" dirty="0"/>
              <a:t> </a:t>
            </a:r>
            <a:r>
              <a:rPr lang="de-DE" baseline="0" dirty="0" err="1"/>
              <a:t>situation</a:t>
            </a:r>
            <a:r>
              <a:rPr lang="de-DE" baseline="0" dirty="0"/>
              <a:t> </a:t>
            </a:r>
            <a:r>
              <a:rPr lang="de-DE" baseline="0" dirty="0" err="1"/>
              <a:t>of</a:t>
            </a:r>
            <a:r>
              <a:rPr lang="de-DE" baseline="0" dirty="0"/>
              <a:t> </a:t>
            </a:r>
            <a:r>
              <a:rPr lang="de-DE" baseline="0" dirty="0" err="1"/>
              <a:t>one</a:t>
            </a:r>
            <a:r>
              <a:rPr lang="de-DE" baseline="0" dirty="0"/>
              <a:t> </a:t>
            </a:r>
            <a:r>
              <a:rPr lang="de-DE" baseline="0" dirty="0" err="1"/>
              <a:t>of</a:t>
            </a:r>
            <a:r>
              <a:rPr lang="de-DE" baseline="0" dirty="0"/>
              <a:t> </a:t>
            </a:r>
            <a:r>
              <a:rPr lang="de-DE" baseline="0" dirty="0" err="1"/>
              <a:t>our</a:t>
            </a:r>
            <a:r>
              <a:rPr lang="de-DE" baseline="0" dirty="0"/>
              <a:t> </a:t>
            </a:r>
            <a:r>
              <a:rPr lang="de-DE" baseline="0" dirty="0" err="1"/>
              <a:t>most</a:t>
            </a:r>
            <a:r>
              <a:rPr lang="de-DE" baseline="0" dirty="0"/>
              <a:t> </a:t>
            </a:r>
            <a:r>
              <a:rPr lang="de-DE" baseline="0" dirty="0" err="1"/>
              <a:t>iconic</a:t>
            </a:r>
            <a:r>
              <a:rPr lang="de-DE" baseline="0" dirty="0"/>
              <a:t> </a:t>
            </a:r>
            <a:r>
              <a:rPr lang="de-DE" baseline="0" dirty="0" err="1"/>
              <a:t>fish</a:t>
            </a:r>
            <a:r>
              <a:rPr lang="de-DE" baseline="0" dirty="0"/>
              <a:t> </a:t>
            </a:r>
            <a:r>
              <a:rPr lang="de-DE" baseline="0" dirty="0" err="1"/>
              <a:t>specis</a:t>
            </a:r>
            <a:r>
              <a:rPr lang="de-DE" baseline="0" dirty="0"/>
              <a:t>: The </a:t>
            </a:r>
            <a:r>
              <a:rPr lang="de-DE" baseline="0" dirty="0" err="1"/>
              <a:t>Atlantic</a:t>
            </a:r>
            <a:r>
              <a:rPr lang="de-DE" baseline="0" dirty="0"/>
              <a:t> cod.</a:t>
            </a:r>
            <a:endParaRPr lang="de-DE" dirty="0"/>
          </a:p>
        </p:txBody>
      </p:sp>
      <p:sp>
        <p:nvSpPr>
          <p:cNvPr id="4" name="Foliennummernplatzhalter 3"/>
          <p:cNvSpPr>
            <a:spLocks noGrp="1"/>
          </p:cNvSpPr>
          <p:nvPr>
            <p:ph type="sldNum" sz="quarter" idx="10"/>
          </p:nvPr>
        </p:nvSpPr>
        <p:spPr/>
        <p:txBody>
          <a:bodyPr/>
          <a:lstStyle/>
          <a:p>
            <a:fld id="{F66E049F-A05C-48A0-8B70-BC82AC5F97A1}" type="slidenum">
              <a:rPr lang="de-DE" smtClean="0"/>
              <a:t>1</a:t>
            </a:fld>
            <a:endParaRPr lang="de-DE"/>
          </a:p>
        </p:txBody>
      </p:sp>
    </p:spTree>
    <p:extLst>
      <p:ext uri="{BB962C8B-B14F-4D97-AF65-F5344CB8AC3E}">
        <p14:creationId xmlns:p14="http://schemas.microsoft.com/office/powerpoint/2010/main" val="3354610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I we want to look at how the progress to end overfishing is going</a:t>
            </a:r>
            <a:r>
              <a:rPr lang="en-US" sz="1200" b="0" i="0" u="none" strike="noStrike" kern="1200" baseline="0" dirty="0" smtClean="0">
                <a:solidFill>
                  <a:schemeClr val="tx1"/>
                </a:solidFill>
                <a:effectLst/>
                <a:latin typeface="+mn-lt"/>
                <a:ea typeface="+mn-ea"/>
                <a:cs typeface="+mn-cs"/>
              </a:rPr>
              <a:t> there are two important values we look at. </a:t>
            </a:r>
            <a:r>
              <a:rPr lang="en-US" sz="1200" b="0" i="0" u="none" strike="noStrike" kern="1200" dirty="0" smtClean="0">
                <a:solidFill>
                  <a:schemeClr val="tx1"/>
                </a:solidFill>
                <a:effectLst/>
                <a:latin typeface="+mn-lt"/>
                <a:ea typeface="+mn-ea"/>
                <a:cs typeface="+mn-cs"/>
              </a:rPr>
              <a:t>The </a:t>
            </a:r>
            <a:r>
              <a:rPr lang="en-US" sz="1200" b="0" i="0" u="none" strike="noStrike" kern="1200" dirty="0">
                <a:solidFill>
                  <a:schemeClr val="tx1"/>
                </a:solidFill>
                <a:effectLst/>
                <a:latin typeface="+mn-lt"/>
                <a:ea typeface="+mn-ea"/>
                <a:cs typeface="+mn-cs"/>
              </a:rPr>
              <a:t>first </a:t>
            </a:r>
            <a:r>
              <a:rPr lang="en-US" sz="1200" b="0" i="0" u="none" strike="noStrike" kern="1200" dirty="0" smtClean="0">
                <a:solidFill>
                  <a:schemeClr val="tx1"/>
                </a:solidFill>
                <a:effectLst/>
                <a:latin typeface="+mn-lt"/>
                <a:ea typeface="+mn-ea"/>
                <a:cs typeface="+mn-cs"/>
              </a:rPr>
              <a:t>values</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is </a:t>
            </a:r>
            <a:r>
              <a:rPr lang="en-US" sz="1200" b="0" i="0" u="none" strike="noStrike" kern="1200" dirty="0">
                <a:solidFill>
                  <a:schemeClr val="tx1"/>
                </a:solidFill>
                <a:effectLst/>
                <a:latin typeface="+mn-lt"/>
                <a:ea typeface="+mn-ea"/>
                <a:cs typeface="+mn-cs"/>
              </a:rPr>
              <a:t>the fishing </a:t>
            </a:r>
            <a:r>
              <a:rPr lang="en-US" sz="1200" b="0" i="0" u="none" strike="noStrike" kern="1200" dirty="0" smtClean="0">
                <a:solidFill>
                  <a:schemeClr val="tx1"/>
                </a:solidFill>
                <a:effectLst/>
                <a:latin typeface="+mn-lt"/>
                <a:ea typeface="+mn-ea"/>
                <a:cs typeface="+mn-cs"/>
              </a:rPr>
              <a:t>pressure</a:t>
            </a:r>
            <a:r>
              <a:rPr lang="en-US" sz="1200" b="0" i="0" u="none" strike="noStrike" kern="1200" baseline="0" dirty="0" smtClean="0">
                <a:solidFill>
                  <a:schemeClr val="tx1"/>
                </a:solidFill>
                <a:effectLst/>
                <a:latin typeface="+mn-lt"/>
                <a:ea typeface="+mn-ea"/>
                <a:cs typeface="+mn-cs"/>
              </a:rPr>
              <a:t> </a:t>
            </a:r>
            <a:r>
              <a:rPr lang="en-US" baseline="0" dirty="0" smtClean="0"/>
              <a:t>(how much fish is taken from the ocean by fisheries) </a:t>
            </a:r>
            <a:r>
              <a:rPr lang="en-US" sz="1200" b="0" i="0" u="none" strike="noStrike" kern="1200" baseline="0" dirty="0" smtClean="0">
                <a:solidFill>
                  <a:schemeClr val="tx1"/>
                </a:solidFill>
                <a:effectLst/>
                <a:latin typeface="+mn-lt"/>
                <a:ea typeface="+mn-ea"/>
                <a:cs typeface="+mn-cs"/>
              </a:rPr>
              <a:t>). If </a:t>
            </a:r>
            <a:r>
              <a:rPr lang="en-US" sz="1200" b="0" i="0" u="none" strike="noStrike" kern="1200" baseline="0" dirty="0">
                <a:solidFill>
                  <a:schemeClr val="tx1"/>
                </a:solidFill>
                <a:effectLst/>
                <a:latin typeface="+mn-lt"/>
                <a:ea typeface="+mn-ea"/>
                <a:cs typeface="+mn-cs"/>
              </a:rPr>
              <a:t>the fishing pressure is above the maximum sustainable value (FMSY) a stock is considered overfished.</a:t>
            </a:r>
          </a:p>
          <a:p>
            <a:pPr rtl="0" fontAlgn="base"/>
            <a:endParaRPr lang="en-US" sz="1200" b="0" i="0" u="none" strike="noStrike" kern="1200" baseline="0" dirty="0">
              <a:solidFill>
                <a:schemeClr val="tx1"/>
              </a:solidFill>
              <a:effectLst/>
              <a:latin typeface="+mn-lt"/>
              <a:ea typeface="+mn-ea"/>
              <a:cs typeface="+mn-cs"/>
            </a:endParaRPr>
          </a:p>
          <a:p>
            <a:pPr rtl="0" fontAlgn="base"/>
            <a:r>
              <a:rPr lang="en-US" sz="1200" b="0" i="0" u="none" strike="noStrike" kern="1200" baseline="0" dirty="0">
                <a:solidFill>
                  <a:schemeClr val="tx1"/>
                </a:solidFill>
                <a:effectLst/>
                <a:latin typeface="+mn-lt"/>
                <a:ea typeface="+mn-ea"/>
                <a:cs typeface="+mn-cs"/>
              </a:rPr>
              <a:t>The second value we look at is the biomass to assess if the stock has a healthy size and can reproduce sufficiently. If the biomass is below the critical reference point the stock is considered “outside safe biological limits”.</a:t>
            </a:r>
          </a:p>
          <a:p>
            <a:pPr rtl="0" fontAlgn="base"/>
            <a:endParaRPr lang="en-US" sz="1200" b="0" i="0" u="none" strike="noStrike" kern="1200" baseline="0" dirty="0">
              <a:solidFill>
                <a:schemeClr val="tx1"/>
              </a:solidFill>
              <a:effectLst/>
              <a:latin typeface="+mn-lt"/>
              <a:ea typeface="+mn-ea"/>
              <a:cs typeface="+mn-cs"/>
            </a:endParaRPr>
          </a:p>
          <a:p>
            <a:pPr rtl="0" fontAlgn="base"/>
            <a:r>
              <a:rPr lang="en-US" sz="1200" b="0" i="0" u="none" strike="noStrike" kern="1200" dirty="0" smtClean="0">
                <a:solidFill>
                  <a:schemeClr val="tx1"/>
                </a:solidFill>
                <a:effectLst/>
                <a:latin typeface="+mn-lt"/>
                <a:ea typeface="+mn-ea"/>
                <a:cs typeface="+mn-cs"/>
              </a:rPr>
              <a:t>What you can see here is the trend</a:t>
            </a:r>
            <a:r>
              <a:rPr lang="en-US" sz="1200" b="0" i="0" u="none" strike="noStrike" kern="1200" baseline="0" dirty="0" smtClean="0">
                <a:solidFill>
                  <a:schemeClr val="tx1"/>
                </a:solidFill>
                <a:effectLst/>
                <a:latin typeface="+mn-lt"/>
                <a:ea typeface="+mn-ea"/>
                <a:cs typeface="+mn-cs"/>
              </a:rPr>
              <a:t> in stock status, published by the STECF in the 2021 report. </a:t>
            </a:r>
            <a:r>
              <a:rPr lang="en-US" sz="1200" b="0" i="0" u="none" strike="noStrike" kern="1200" dirty="0" smtClean="0">
                <a:solidFill>
                  <a:schemeClr val="tx1"/>
                </a:solidFill>
                <a:effectLst/>
                <a:latin typeface="+mn-lt"/>
                <a:ea typeface="+mn-ea"/>
                <a:cs typeface="+mn-cs"/>
              </a:rPr>
              <a:t>Among </a:t>
            </a:r>
            <a:r>
              <a:rPr lang="en-US" sz="1200" b="0" i="0" u="none" strike="noStrike" kern="1200" dirty="0">
                <a:solidFill>
                  <a:schemeClr val="tx1"/>
                </a:solidFill>
                <a:effectLst/>
                <a:latin typeface="+mn-lt"/>
                <a:ea typeface="+mn-ea"/>
                <a:cs typeface="+mn-cs"/>
              </a:rPr>
              <a:t>the stocks which are fully assessed, the proportion of overfished stocks has decreased from around 75% to close to 40% over the last ten years. However, in 2019, the proportion of overexploited stocks has increased slightly.</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The proportion of stocks outside safe biological limits follows the same decreasing trend, from 75% in 2003 to around 30% in 2018, but has increased again substantially in 2019.</a:t>
            </a:r>
            <a:r>
              <a:rPr lang="en-US" sz="1200" b="0" i="0" u="none" strike="noStrike" kern="1200" baseline="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It is important to note, however, that in 2019</a:t>
            </a:r>
            <a:r>
              <a:rPr lang="en-US" sz="1200" b="0" i="0" u="none" strike="noStrike" kern="1200" baseline="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only 40% of the stocks in the North East Atlantic are simultaneously not overfished and inside safe biological limits.</a:t>
            </a:r>
            <a:endParaRPr lang="en-US" sz="1200" b="1" i="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F66E049F-A05C-48A0-8B70-BC82AC5F97A1}" type="slidenum">
              <a:rPr lang="de-DE" smtClean="0"/>
              <a:t>2</a:t>
            </a:fld>
            <a:endParaRPr lang="de-DE"/>
          </a:p>
        </p:txBody>
      </p:sp>
    </p:spTree>
    <p:extLst>
      <p:ext uri="{BB962C8B-B14F-4D97-AF65-F5344CB8AC3E}">
        <p14:creationId xmlns:p14="http://schemas.microsoft.com/office/powerpoint/2010/main" val="649558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One of our most icon fish is in crisis.</a:t>
            </a:r>
            <a:r>
              <a:rPr lang="en-US" baseline="0" dirty="0"/>
              <a:t> </a:t>
            </a:r>
            <a:r>
              <a:rPr lang="en-US" dirty="0"/>
              <a:t>The scientific assessment of cod stocks across Europe shows that almost all of them are in a critical state, requiring a drastic cut in catches as soon as possible.</a:t>
            </a:r>
            <a:r>
              <a:rPr lang="en-US" baseline="0" dirty="0"/>
              <a:t> </a:t>
            </a:r>
            <a:r>
              <a:rPr lang="en-US" baseline="0" dirty="0" smtClean="0"/>
              <a:t>What we show here is the current fishing pressure and the size of the current spawning stock biomass (how many fish are there that can reproduce, to grow the stock). One red cross means the status is bad and two mean the status is absolutely abysmal. The question mark means the available data is not sufficient for an assessment of the reference points.</a:t>
            </a:r>
          </a:p>
          <a:p>
            <a:endParaRPr lang="en-US" baseline="0" dirty="0" smtClean="0"/>
          </a:p>
          <a:p>
            <a:r>
              <a:rPr lang="en-US" dirty="0" smtClean="0"/>
              <a:t>You can see that the situation for all stocks is either unsure or really </a:t>
            </a:r>
            <a:r>
              <a:rPr lang="en-US" dirty="0" err="1" smtClean="0"/>
              <a:t>really</a:t>
            </a:r>
            <a:r>
              <a:rPr lang="en-US" dirty="0" smtClean="0"/>
              <a:t> bad.</a:t>
            </a:r>
            <a:r>
              <a:rPr lang="en-US" baseline="0" dirty="0"/>
              <a:t> </a:t>
            </a:r>
            <a:r>
              <a:rPr lang="en-US" dirty="0" smtClean="0"/>
              <a:t>Cod </a:t>
            </a:r>
            <a:r>
              <a:rPr lang="en-US" dirty="0"/>
              <a:t>in the Irish Sea is at the lowest level ever. The population in the Celtic Sea has been reduced by 88% since 1981. In the North Sea, too, cod overall has declined by 68% since the late 1960s and the population that lives off the west coast of Scotland has fallen by 94% since 1981. </a:t>
            </a:r>
            <a:r>
              <a:rPr lang="en-US" dirty="0" smtClean="0"/>
              <a:t>Out of the 6 cod stocks shown here 3 have a TAC advice of zero </a:t>
            </a:r>
            <a:r>
              <a:rPr lang="en-US" dirty="0" err="1" smtClean="0"/>
              <a:t>tonnes</a:t>
            </a:r>
            <a:r>
              <a:rPr lang="en-US" dirty="0" smtClean="0"/>
              <a:t> for 2022, while the remaining 3</a:t>
            </a:r>
            <a:r>
              <a:rPr lang="en-US" baseline="0" dirty="0" smtClean="0"/>
              <a:t> </a:t>
            </a:r>
            <a:r>
              <a:rPr lang="en-US" dirty="0" smtClean="0"/>
              <a:t>have a very</a:t>
            </a:r>
            <a:r>
              <a:rPr lang="en-US" baseline="0" dirty="0" smtClean="0"/>
              <a:t> small TAC advice (NS TAC is also small looking at the huge area).</a:t>
            </a:r>
          </a:p>
          <a:p>
            <a:endParaRPr lang="en-US" dirty="0"/>
          </a:p>
          <a:p>
            <a:r>
              <a:rPr lang="en-US" dirty="0" smtClean="0"/>
              <a:t>When we look at the Kattegat things are not getting better. The</a:t>
            </a:r>
            <a:r>
              <a:rPr lang="en-US" baseline="0" dirty="0" smtClean="0"/>
              <a:t> biomass of Kattegat cod reached a historical low level in 2020. The stock has a zero advice and all targeted fishing is closed. </a:t>
            </a:r>
            <a:r>
              <a:rPr lang="en-US" dirty="0" smtClean="0"/>
              <a:t>And</a:t>
            </a:r>
            <a:r>
              <a:rPr lang="en-US" baseline="0" dirty="0" smtClean="0"/>
              <a:t> </a:t>
            </a:r>
            <a:r>
              <a:rPr lang="en-US" baseline="0" dirty="0"/>
              <a:t>t</a:t>
            </a:r>
            <a:r>
              <a:rPr lang="en-US" dirty="0"/>
              <a:t>he two populations of cod in the Baltic Sea are not fairing any better: Since October this year all targeted fishing for cod in the Baltic Sea is closed and only a small bycatch TAC was agreed.</a:t>
            </a:r>
            <a:endParaRPr lang="de-DE" dirty="0"/>
          </a:p>
        </p:txBody>
      </p:sp>
      <p:sp>
        <p:nvSpPr>
          <p:cNvPr id="4" name="Foliennummernplatzhalter 3"/>
          <p:cNvSpPr>
            <a:spLocks noGrp="1"/>
          </p:cNvSpPr>
          <p:nvPr>
            <p:ph type="sldNum" sz="quarter" idx="10"/>
          </p:nvPr>
        </p:nvSpPr>
        <p:spPr/>
        <p:txBody>
          <a:bodyPr/>
          <a:lstStyle/>
          <a:p>
            <a:fld id="{F66E049F-A05C-48A0-8B70-BC82AC5F97A1}" type="slidenum">
              <a:rPr lang="de-DE" smtClean="0"/>
              <a:t>3</a:t>
            </a:fld>
            <a:endParaRPr lang="de-DE"/>
          </a:p>
        </p:txBody>
      </p:sp>
    </p:spTree>
    <p:extLst>
      <p:ext uri="{BB962C8B-B14F-4D97-AF65-F5344CB8AC3E}">
        <p14:creationId xmlns:p14="http://schemas.microsoft.com/office/powerpoint/2010/main" val="3521971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a:t>
            </a:r>
            <a:r>
              <a:rPr lang="en-US" baseline="0" dirty="0"/>
              <a:t> </a:t>
            </a:r>
            <a:r>
              <a:rPr lang="en-US" dirty="0"/>
              <a:t>mismanagement of cod gets completely</a:t>
            </a:r>
            <a:r>
              <a:rPr lang="en-US" baseline="0" dirty="0"/>
              <a:t> new dimensions </a:t>
            </a:r>
            <a:r>
              <a:rPr lang="en-US" dirty="0"/>
              <a:t>when we look at the actual catch</a:t>
            </a:r>
            <a:r>
              <a:rPr lang="en-US" baseline="0" dirty="0"/>
              <a:t> details</a:t>
            </a:r>
            <a:r>
              <a:rPr lang="en-US" dirty="0"/>
              <a:t> from 2020.</a:t>
            </a:r>
            <a:r>
              <a:rPr lang="en-US" baseline="0" dirty="0"/>
              <a:t> This graph shows the actual catches of North Sea cod in area 4 in </a:t>
            </a:r>
            <a:r>
              <a:rPr lang="en-US" baseline="0" dirty="0" err="1"/>
              <a:t>tonnes</a:t>
            </a:r>
            <a:r>
              <a:rPr lang="en-US" baseline="0" dirty="0"/>
              <a:t>, taking from this year’s ICES advice.</a:t>
            </a:r>
          </a:p>
          <a:p>
            <a:endParaRPr lang="en-US" dirty="0"/>
          </a:p>
          <a:p>
            <a:r>
              <a:rPr lang="en-US" dirty="0"/>
              <a:t>For 2020 ICES recommended a maximum catch of 13,686 metric tons (green), but fisheries ministers set a higher catch quota (blue)</a:t>
            </a:r>
            <a:r>
              <a:rPr lang="en-US" baseline="0" dirty="0"/>
              <a:t> and exceeded the advice by 8%.</a:t>
            </a:r>
            <a:endParaRPr lang="en-US" dirty="0"/>
          </a:p>
          <a:p>
            <a:endParaRPr lang="en-US" dirty="0"/>
          </a:p>
          <a:p>
            <a:r>
              <a:rPr lang="en-US" dirty="0"/>
              <a:t>As if that was not enough, due to cod bycatch in mixed fisheries, the real catch landed that year (grey) was significantly higher than the catch quota.</a:t>
            </a:r>
          </a:p>
          <a:p>
            <a:endParaRPr lang="en-US" dirty="0"/>
          </a:p>
          <a:p>
            <a:r>
              <a:rPr lang="en-US" dirty="0"/>
              <a:t>In addition, there was a large number of cod that were illegally discarded back into the sea (orange).</a:t>
            </a:r>
          </a:p>
          <a:p>
            <a:endParaRPr lang="en-US" dirty="0"/>
          </a:p>
          <a:p>
            <a:r>
              <a:rPr lang="en-US" dirty="0"/>
              <a:t>Taken together, the real catch of North Sea cod in 2020 was 34% above the official TAC</a:t>
            </a:r>
            <a:r>
              <a:rPr lang="en-US" baseline="0" dirty="0"/>
              <a:t> and </a:t>
            </a:r>
            <a:r>
              <a:rPr lang="en-US" dirty="0"/>
              <a:t>45% above the scientific advice.</a:t>
            </a:r>
            <a:endParaRPr lang="de-DE" dirty="0"/>
          </a:p>
        </p:txBody>
      </p:sp>
      <p:sp>
        <p:nvSpPr>
          <p:cNvPr id="4" name="Foliennummernplatzhalter 3"/>
          <p:cNvSpPr>
            <a:spLocks noGrp="1"/>
          </p:cNvSpPr>
          <p:nvPr>
            <p:ph type="sldNum" sz="quarter" idx="10"/>
          </p:nvPr>
        </p:nvSpPr>
        <p:spPr/>
        <p:txBody>
          <a:bodyPr/>
          <a:lstStyle/>
          <a:p>
            <a:fld id="{F66E049F-A05C-48A0-8B70-BC82AC5F97A1}" type="slidenum">
              <a:rPr lang="de-DE" smtClean="0"/>
              <a:t>4</a:t>
            </a:fld>
            <a:endParaRPr lang="de-DE"/>
          </a:p>
        </p:txBody>
      </p:sp>
    </p:spTree>
    <p:extLst>
      <p:ext uri="{BB962C8B-B14F-4D97-AF65-F5344CB8AC3E}">
        <p14:creationId xmlns:p14="http://schemas.microsoft.com/office/powerpoint/2010/main" val="388050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dirty="0"/>
              <a:t>This </a:t>
            </a:r>
            <a:r>
              <a:rPr lang="de-DE" i="1" dirty="0" err="1"/>
              <a:t>can</a:t>
            </a:r>
            <a:r>
              <a:rPr lang="de-DE" i="1" baseline="0" dirty="0"/>
              <a:t> </a:t>
            </a:r>
            <a:r>
              <a:rPr lang="de-DE" i="1" baseline="0" dirty="0" err="1"/>
              <a:t>go</a:t>
            </a:r>
            <a:r>
              <a:rPr lang="de-DE" i="1" baseline="0" dirty="0"/>
              <a:t>, </a:t>
            </a:r>
            <a:r>
              <a:rPr lang="de-DE" i="1" baseline="0" dirty="0" err="1"/>
              <a:t>if</a:t>
            </a:r>
            <a:r>
              <a:rPr lang="de-DE" i="1" baseline="0" dirty="0"/>
              <a:t> </a:t>
            </a:r>
            <a:r>
              <a:rPr lang="de-DE" i="1" baseline="0" dirty="0" err="1"/>
              <a:t>we</a:t>
            </a:r>
            <a:r>
              <a:rPr lang="de-DE" i="1" baseline="0" dirty="0"/>
              <a:t> </a:t>
            </a:r>
            <a:r>
              <a:rPr lang="de-DE" i="1" baseline="0" dirty="0" err="1"/>
              <a:t>don‘t</a:t>
            </a:r>
            <a:r>
              <a:rPr lang="de-DE" i="1" baseline="0" dirty="0"/>
              <a:t> </a:t>
            </a:r>
            <a:r>
              <a:rPr lang="de-DE" i="1" baseline="0" dirty="0" err="1"/>
              <a:t>want</a:t>
            </a:r>
            <a:r>
              <a:rPr lang="de-DE" i="1" baseline="0" dirty="0"/>
              <a:t> </a:t>
            </a:r>
            <a:r>
              <a:rPr lang="de-DE" i="1" baseline="0" dirty="0" err="1"/>
              <a:t>to</a:t>
            </a:r>
            <a:r>
              <a:rPr lang="de-DE" i="1" baseline="0" dirty="0"/>
              <a:t> </a:t>
            </a:r>
            <a:r>
              <a:rPr lang="de-DE" i="1" baseline="0" dirty="0" err="1"/>
              <a:t>talk</a:t>
            </a:r>
            <a:r>
              <a:rPr lang="de-DE" i="1" baseline="0" dirty="0"/>
              <a:t> </a:t>
            </a:r>
            <a:r>
              <a:rPr lang="de-DE" i="1" baseline="0" dirty="0" err="1"/>
              <a:t>about</a:t>
            </a:r>
            <a:r>
              <a:rPr lang="de-DE" i="1" baseline="0" dirty="0"/>
              <a:t> </a:t>
            </a:r>
            <a:r>
              <a:rPr lang="de-DE" i="1" baseline="0" dirty="0" err="1"/>
              <a:t>our</a:t>
            </a:r>
            <a:r>
              <a:rPr lang="de-DE" i="1" baseline="0" dirty="0"/>
              <a:t> NGO </a:t>
            </a:r>
            <a:r>
              <a:rPr lang="de-DE" i="1" baseline="0" dirty="0" err="1"/>
              <a:t>recommendations</a:t>
            </a:r>
            <a:r>
              <a:rPr lang="de-DE" i="1" baseline="0" dirty="0"/>
              <a:t> </a:t>
            </a:r>
            <a:r>
              <a:rPr lang="de-DE" i="1" baseline="0" dirty="0" err="1"/>
              <a:t>here</a:t>
            </a:r>
            <a:r>
              <a:rPr lang="de-DE" i="1" baseline="0" dirty="0"/>
              <a:t> </a:t>
            </a:r>
            <a:r>
              <a:rPr lang="de-DE" i="1" baseline="0" dirty="0" err="1"/>
              <a:t>or</a:t>
            </a:r>
            <a:r>
              <a:rPr lang="de-DE" i="1" baseline="0" dirty="0"/>
              <a:t> </a:t>
            </a:r>
            <a:r>
              <a:rPr lang="de-DE" i="1" baseline="0" dirty="0" err="1"/>
              <a:t>if</a:t>
            </a:r>
            <a:r>
              <a:rPr lang="de-DE" i="1" baseline="0" dirty="0"/>
              <a:t> time </a:t>
            </a:r>
            <a:r>
              <a:rPr lang="de-DE" i="1" baseline="0" dirty="0" err="1"/>
              <a:t>is</a:t>
            </a:r>
            <a:r>
              <a:rPr lang="de-DE" i="1" baseline="0" dirty="0"/>
              <a:t> </a:t>
            </a:r>
            <a:r>
              <a:rPr lang="de-DE" i="1" baseline="0" dirty="0" err="1"/>
              <a:t>too</a:t>
            </a:r>
            <a:r>
              <a:rPr lang="de-DE" i="1" baseline="0" dirty="0"/>
              <a:t> </a:t>
            </a:r>
            <a:r>
              <a:rPr lang="de-DE" i="1" baseline="0" dirty="0" err="1"/>
              <a:t>tight</a:t>
            </a:r>
            <a:r>
              <a:rPr lang="de-DE" i="1" baseline="0" dirty="0"/>
              <a:t>!!!</a:t>
            </a:r>
          </a:p>
          <a:p>
            <a:endParaRPr lang="de-DE" baseline="0" dirty="0"/>
          </a:p>
          <a:p>
            <a:r>
              <a:rPr lang="en-US" b="1" dirty="0"/>
              <a:t>Despite</a:t>
            </a:r>
            <a:r>
              <a:rPr lang="en-US" b="1" baseline="0" dirty="0"/>
              <a:t> the 2020 deadline to end overfishing in the EU the state of fish stocks in the North Sea Atlantic is not good and progress is made too slow! </a:t>
            </a:r>
          </a:p>
          <a:p>
            <a:endParaRPr lang="en-US" b="1" baseline="0" dirty="0"/>
          </a:p>
          <a:p>
            <a:r>
              <a:rPr lang="en-US" dirty="0"/>
              <a:t>Moving forward, Europe needs a more joined up approach that considers the impacts of fishing on </a:t>
            </a:r>
            <a:r>
              <a:rPr lang="en-US" dirty="0" smtClean="0"/>
              <a:t>the whole marine ecosystem </a:t>
            </a:r>
            <a:r>
              <a:rPr lang="en-US" dirty="0"/>
              <a:t>and </a:t>
            </a:r>
            <a:r>
              <a:rPr lang="en-US" dirty="0" err="1"/>
              <a:t>recognises</a:t>
            </a:r>
            <a:r>
              <a:rPr lang="en-US" dirty="0"/>
              <a:t> the need to limit the pervasive reach of fisheries if we are going to restore fish </a:t>
            </a:r>
            <a:r>
              <a:rPr lang="en-US" dirty="0" smtClean="0"/>
              <a:t>populations</a:t>
            </a:r>
            <a:r>
              <a:rPr lang="en-US" baseline="0" dirty="0" smtClean="0"/>
              <a:t> </a:t>
            </a:r>
            <a:r>
              <a:rPr lang="en-US" baseline="0" smtClean="0"/>
              <a:t>and ocean health.</a:t>
            </a:r>
          </a:p>
          <a:p>
            <a:endParaRPr lang="en-US" dirty="0"/>
          </a:p>
          <a:p>
            <a:r>
              <a:rPr lang="en-US" dirty="0"/>
              <a:t>For</a:t>
            </a:r>
            <a:r>
              <a:rPr lang="en-US" baseline="0" dirty="0"/>
              <a:t> the ongoing negotiations on fishing opportunities in the North East Atlantic for 2022 w</a:t>
            </a:r>
            <a:r>
              <a:rPr lang="en-US" dirty="0"/>
              <a:t>e ask fisheries ministers to:</a:t>
            </a:r>
          </a:p>
          <a:p>
            <a:r>
              <a:rPr lang="en-US" dirty="0"/>
              <a:t>…</a:t>
            </a:r>
          </a:p>
          <a:p>
            <a:r>
              <a:rPr lang="en-US" dirty="0"/>
              <a:t>…</a:t>
            </a:r>
          </a:p>
        </p:txBody>
      </p:sp>
      <p:sp>
        <p:nvSpPr>
          <p:cNvPr id="4" name="Foliennummernplatzhalter 3"/>
          <p:cNvSpPr>
            <a:spLocks noGrp="1"/>
          </p:cNvSpPr>
          <p:nvPr>
            <p:ph type="sldNum" sz="quarter" idx="10"/>
          </p:nvPr>
        </p:nvSpPr>
        <p:spPr/>
        <p:txBody>
          <a:bodyPr/>
          <a:lstStyle/>
          <a:p>
            <a:fld id="{F66E049F-A05C-48A0-8B70-BC82AC5F97A1}" type="slidenum">
              <a:rPr lang="de-DE" smtClean="0"/>
              <a:t>5</a:t>
            </a:fld>
            <a:endParaRPr lang="de-DE"/>
          </a:p>
        </p:txBody>
      </p:sp>
    </p:spTree>
    <p:extLst>
      <p:ext uri="{BB962C8B-B14F-4D97-AF65-F5344CB8AC3E}">
        <p14:creationId xmlns:p14="http://schemas.microsoft.com/office/powerpoint/2010/main" val="1476084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Thanks</a:t>
            </a:r>
            <a:r>
              <a:rPr lang="de-DE" dirty="0"/>
              <a:t> so </a:t>
            </a:r>
            <a:r>
              <a:rPr lang="de-DE" dirty="0" err="1"/>
              <a:t>much</a:t>
            </a:r>
            <a:r>
              <a:rPr lang="de-DE" dirty="0"/>
              <a:t> </a:t>
            </a:r>
            <a:r>
              <a:rPr lang="de-DE" dirty="0" err="1"/>
              <a:t>for</a:t>
            </a:r>
            <a:r>
              <a:rPr lang="de-DE" dirty="0"/>
              <a:t> </a:t>
            </a:r>
            <a:r>
              <a:rPr lang="de-DE" dirty="0" err="1"/>
              <a:t>your</a:t>
            </a:r>
            <a:r>
              <a:rPr lang="de-DE" dirty="0"/>
              <a:t> </a:t>
            </a:r>
            <a:r>
              <a:rPr lang="de-DE" dirty="0" err="1"/>
              <a:t>attention</a:t>
            </a:r>
            <a:r>
              <a:rPr lang="de-DE" dirty="0"/>
              <a:t>.</a:t>
            </a:r>
          </a:p>
        </p:txBody>
      </p:sp>
      <p:sp>
        <p:nvSpPr>
          <p:cNvPr id="4" name="Foliennummernplatzhalter 3"/>
          <p:cNvSpPr>
            <a:spLocks noGrp="1"/>
          </p:cNvSpPr>
          <p:nvPr>
            <p:ph type="sldNum" sz="quarter" idx="10"/>
          </p:nvPr>
        </p:nvSpPr>
        <p:spPr/>
        <p:txBody>
          <a:bodyPr/>
          <a:lstStyle/>
          <a:p>
            <a:fld id="{F66E049F-A05C-48A0-8B70-BC82AC5F97A1}" type="slidenum">
              <a:rPr lang="de-DE" smtClean="0"/>
              <a:t>6</a:t>
            </a:fld>
            <a:endParaRPr lang="de-DE"/>
          </a:p>
        </p:txBody>
      </p:sp>
    </p:spTree>
    <p:extLst>
      <p:ext uri="{BB962C8B-B14F-4D97-AF65-F5344CB8AC3E}">
        <p14:creationId xmlns:p14="http://schemas.microsoft.com/office/powerpoint/2010/main" val="3186688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05B90BD8-CC6B-4FDC-9367-F76E1A57DC61}" type="datetimeFigureOut">
              <a:rPr lang="de-DE" smtClean="0"/>
              <a:t>16.11.2021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0435F2-81F3-4EEA-86D2-A1647ABF7EF8}" type="slidenum">
              <a:rPr lang="de-DE" smtClean="0"/>
              <a:t>‹Nr.›</a:t>
            </a:fld>
            <a:endParaRPr lang="de-DE"/>
          </a:p>
        </p:txBody>
      </p:sp>
    </p:spTree>
    <p:extLst>
      <p:ext uri="{BB962C8B-B14F-4D97-AF65-F5344CB8AC3E}">
        <p14:creationId xmlns:p14="http://schemas.microsoft.com/office/powerpoint/2010/main" val="3744804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5B90BD8-CC6B-4FDC-9367-F76E1A57DC61}" type="datetimeFigureOut">
              <a:rPr lang="de-DE" smtClean="0"/>
              <a:t>16.11.2021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0435F2-81F3-4EEA-86D2-A1647ABF7EF8}" type="slidenum">
              <a:rPr lang="de-DE" smtClean="0"/>
              <a:t>‹Nr.›</a:t>
            </a:fld>
            <a:endParaRPr lang="de-DE"/>
          </a:p>
        </p:txBody>
      </p:sp>
    </p:spTree>
    <p:extLst>
      <p:ext uri="{BB962C8B-B14F-4D97-AF65-F5344CB8AC3E}">
        <p14:creationId xmlns:p14="http://schemas.microsoft.com/office/powerpoint/2010/main" val="3462603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5B90BD8-CC6B-4FDC-9367-F76E1A57DC61}" type="datetimeFigureOut">
              <a:rPr lang="de-DE" smtClean="0"/>
              <a:t>16.11.2021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0435F2-81F3-4EEA-86D2-A1647ABF7EF8}" type="slidenum">
              <a:rPr lang="de-DE" smtClean="0"/>
              <a:t>‹Nr.›</a:t>
            </a:fld>
            <a:endParaRPr lang="de-DE"/>
          </a:p>
        </p:txBody>
      </p:sp>
    </p:spTree>
    <p:extLst>
      <p:ext uri="{BB962C8B-B14F-4D97-AF65-F5344CB8AC3E}">
        <p14:creationId xmlns:p14="http://schemas.microsoft.com/office/powerpoint/2010/main" val="3292647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5B90BD8-CC6B-4FDC-9367-F76E1A57DC61}" type="datetimeFigureOut">
              <a:rPr lang="de-DE" smtClean="0"/>
              <a:t>16.11.2021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0435F2-81F3-4EEA-86D2-A1647ABF7EF8}" type="slidenum">
              <a:rPr lang="de-DE" smtClean="0"/>
              <a:t>‹Nr.›</a:t>
            </a:fld>
            <a:endParaRPr lang="de-DE"/>
          </a:p>
        </p:txBody>
      </p:sp>
    </p:spTree>
    <p:extLst>
      <p:ext uri="{BB962C8B-B14F-4D97-AF65-F5344CB8AC3E}">
        <p14:creationId xmlns:p14="http://schemas.microsoft.com/office/powerpoint/2010/main" val="3639676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05B90BD8-CC6B-4FDC-9367-F76E1A57DC61}" type="datetimeFigureOut">
              <a:rPr lang="de-DE" smtClean="0"/>
              <a:t>16.11.2021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0435F2-81F3-4EEA-86D2-A1647ABF7EF8}" type="slidenum">
              <a:rPr lang="de-DE" smtClean="0"/>
              <a:t>‹Nr.›</a:t>
            </a:fld>
            <a:endParaRPr lang="de-DE"/>
          </a:p>
        </p:txBody>
      </p:sp>
    </p:spTree>
    <p:extLst>
      <p:ext uri="{BB962C8B-B14F-4D97-AF65-F5344CB8AC3E}">
        <p14:creationId xmlns:p14="http://schemas.microsoft.com/office/powerpoint/2010/main" val="4196154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05B90BD8-CC6B-4FDC-9367-F76E1A57DC61}" type="datetimeFigureOut">
              <a:rPr lang="de-DE" smtClean="0"/>
              <a:t>16.11.2021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0435F2-81F3-4EEA-86D2-A1647ABF7EF8}" type="slidenum">
              <a:rPr lang="de-DE" smtClean="0"/>
              <a:t>‹Nr.›</a:t>
            </a:fld>
            <a:endParaRPr lang="de-DE"/>
          </a:p>
        </p:txBody>
      </p:sp>
    </p:spTree>
    <p:extLst>
      <p:ext uri="{BB962C8B-B14F-4D97-AF65-F5344CB8AC3E}">
        <p14:creationId xmlns:p14="http://schemas.microsoft.com/office/powerpoint/2010/main" val="141207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05B90BD8-CC6B-4FDC-9367-F76E1A57DC61}" type="datetimeFigureOut">
              <a:rPr lang="de-DE" smtClean="0"/>
              <a:t>16.11.2021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40435F2-81F3-4EEA-86D2-A1647ABF7EF8}" type="slidenum">
              <a:rPr lang="de-DE" smtClean="0"/>
              <a:t>‹Nr.›</a:t>
            </a:fld>
            <a:endParaRPr lang="de-DE"/>
          </a:p>
        </p:txBody>
      </p:sp>
    </p:spTree>
    <p:extLst>
      <p:ext uri="{BB962C8B-B14F-4D97-AF65-F5344CB8AC3E}">
        <p14:creationId xmlns:p14="http://schemas.microsoft.com/office/powerpoint/2010/main" val="3407517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05B90BD8-CC6B-4FDC-9367-F76E1A57DC61}" type="datetimeFigureOut">
              <a:rPr lang="de-DE" smtClean="0"/>
              <a:t>16.11.2021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40435F2-81F3-4EEA-86D2-A1647ABF7EF8}" type="slidenum">
              <a:rPr lang="de-DE" smtClean="0"/>
              <a:t>‹Nr.›</a:t>
            </a:fld>
            <a:endParaRPr lang="de-DE"/>
          </a:p>
        </p:txBody>
      </p:sp>
    </p:spTree>
    <p:extLst>
      <p:ext uri="{BB962C8B-B14F-4D97-AF65-F5344CB8AC3E}">
        <p14:creationId xmlns:p14="http://schemas.microsoft.com/office/powerpoint/2010/main" val="2279671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5B90BD8-CC6B-4FDC-9367-F76E1A57DC61}" type="datetimeFigureOut">
              <a:rPr lang="de-DE" smtClean="0"/>
              <a:t>16.11.2021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40435F2-81F3-4EEA-86D2-A1647ABF7EF8}" type="slidenum">
              <a:rPr lang="de-DE" smtClean="0"/>
              <a:t>‹Nr.›</a:t>
            </a:fld>
            <a:endParaRPr lang="de-DE"/>
          </a:p>
        </p:txBody>
      </p:sp>
    </p:spTree>
    <p:extLst>
      <p:ext uri="{BB962C8B-B14F-4D97-AF65-F5344CB8AC3E}">
        <p14:creationId xmlns:p14="http://schemas.microsoft.com/office/powerpoint/2010/main" val="2265594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05B90BD8-CC6B-4FDC-9367-F76E1A57DC61}" type="datetimeFigureOut">
              <a:rPr lang="de-DE" smtClean="0"/>
              <a:t>16.11.2021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0435F2-81F3-4EEA-86D2-A1647ABF7EF8}" type="slidenum">
              <a:rPr lang="de-DE" smtClean="0"/>
              <a:t>‹Nr.›</a:t>
            </a:fld>
            <a:endParaRPr lang="de-DE"/>
          </a:p>
        </p:txBody>
      </p:sp>
    </p:spTree>
    <p:extLst>
      <p:ext uri="{BB962C8B-B14F-4D97-AF65-F5344CB8AC3E}">
        <p14:creationId xmlns:p14="http://schemas.microsoft.com/office/powerpoint/2010/main" val="253271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05B90BD8-CC6B-4FDC-9367-F76E1A57DC61}" type="datetimeFigureOut">
              <a:rPr lang="de-DE" smtClean="0"/>
              <a:t>16.11.2021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0435F2-81F3-4EEA-86D2-A1647ABF7EF8}" type="slidenum">
              <a:rPr lang="de-DE" smtClean="0"/>
              <a:t>‹Nr.›</a:t>
            </a:fld>
            <a:endParaRPr lang="de-DE"/>
          </a:p>
        </p:txBody>
      </p:sp>
    </p:spTree>
    <p:extLst>
      <p:ext uri="{BB962C8B-B14F-4D97-AF65-F5344CB8AC3E}">
        <p14:creationId xmlns:p14="http://schemas.microsoft.com/office/powerpoint/2010/main" val="2141561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90BD8-CC6B-4FDC-9367-F76E1A57DC61}" type="datetimeFigureOut">
              <a:rPr lang="de-DE" smtClean="0"/>
              <a:t>16.11.2021</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435F2-81F3-4EEA-86D2-A1647ABF7EF8}" type="slidenum">
              <a:rPr lang="de-DE" smtClean="0"/>
              <a:t>‹Nr.›</a:t>
            </a:fld>
            <a:endParaRPr lang="de-DE"/>
          </a:p>
        </p:txBody>
      </p:sp>
    </p:spTree>
    <p:extLst>
      <p:ext uri="{BB962C8B-B14F-4D97-AF65-F5344CB8AC3E}">
        <p14:creationId xmlns:p14="http://schemas.microsoft.com/office/powerpoint/2010/main" val="2394134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ti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2.t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2.t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t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tif"/><Relationship Id="rId5" Type="http://schemas.openxmlformats.org/officeDocument/2006/relationships/image" Target="../media/image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t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608799"/>
            <a:ext cx="9144000" cy="2387600"/>
          </a:xfrm>
        </p:spPr>
        <p:txBody>
          <a:bodyPr/>
          <a:lstStyle/>
          <a:p>
            <a:r>
              <a:rPr lang="en-GB" dirty="0"/>
              <a:t>State of the stocks and European seas</a:t>
            </a:r>
            <a:endParaRPr lang="de-DE" dirty="0"/>
          </a:p>
        </p:txBody>
      </p:sp>
      <p:sp>
        <p:nvSpPr>
          <p:cNvPr id="3" name="Untertitel 2"/>
          <p:cNvSpPr>
            <a:spLocks noGrp="1"/>
          </p:cNvSpPr>
          <p:nvPr>
            <p:ph type="subTitle" idx="1"/>
          </p:nvPr>
        </p:nvSpPr>
        <p:spPr>
          <a:xfrm>
            <a:off x="1524000" y="3215056"/>
            <a:ext cx="9144000" cy="1655762"/>
          </a:xfrm>
        </p:spPr>
        <p:txBody>
          <a:bodyPr/>
          <a:lstStyle/>
          <a:p>
            <a:r>
              <a:rPr lang="en-GB" b="1" dirty="0"/>
              <a:t>Overfishing: past &amp; present and iconic fish at risk</a:t>
            </a:r>
            <a:endParaRPr lang="de-DE" dirty="0"/>
          </a:p>
        </p:txBody>
      </p:sp>
      <p:sp>
        <p:nvSpPr>
          <p:cNvPr id="4" name="Textfeld 3"/>
          <p:cNvSpPr txBox="1"/>
          <p:nvPr/>
        </p:nvSpPr>
        <p:spPr>
          <a:xfrm>
            <a:off x="900849" y="5261095"/>
            <a:ext cx="4621650" cy="923330"/>
          </a:xfrm>
          <a:prstGeom prst="rect">
            <a:avLst/>
          </a:prstGeom>
          <a:noFill/>
        </p:spPr>
        <p:txBody>
          <a:bodyPr wrap="none" rtlCol="0">
            <a:spAutoFit/>
          </a:bodyPr>
          <a:lstStyle/>
          <a:p>
            <a:pPr fontAlgn="base"/>
            <a:r>
              <a:rPr lang="de-DE" dirty="0"/>
              <a:t>Valeska Diemel​</a:t>
            </a:r>
          </a:p>
          <a:p>
            <a:pPr fontAlgn="base"/>
            <a:r>
              <a:rPr lang="de-DE" dirty="0"/>
              <a:t>Fisheries </a:t>
            </a:r>
            <a:r>
              <a:rPr lang="de-DE" dirty="0" err="1"/>
              <a:t>Policy</a:t>
            </a:r>
            <a:r>
              <a:rPr lang="de-DE" dirty="0"/>
              <a:t> Officer​</a:t>
            </a:r>
          </a:p>
          <a:p>
            <a:pPr fontAlgn="base"/>
            <a:r>
              <a:rPr lang="de-DE" dirty="0"/>
              <a:t>Bund für Umwelt und Naturschutz Deutschland</a:t>
            </a:r>
            <a:endParaRPr lang="en-US"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30704" y="5800091"/>
            <a:ext cx="1681194" cy="863163"/>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5505" y="6184425"/>
            <a:ext cx="2418492" cy="478829"/>
          </a:xfrm>
          <a:prstGeom prst="rect">
            <a:avLst/>
          </a:prstGeom>
        </p:spPr>
      </p:pic>
      <p:pic>
        <p:nvPicPr>
          <p:cNvPr id="7" name="Bild 10"/>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100000" l="0" r="100000">
                        <a14:foregroundMark x1="50877" y1="84106" x2="50877" y2="84106"/>
                        <a14:foregroundMark x1="43860" y1="81291" x2="43860" y2="81291"/>
                        <a14:foregroundMark x1="43860" y1="81291" x2="43860" y2="81291"/>
                        <a14:foregroundMark x1="38596" y1="24172" x2="38596" y2="24172"/>
                        <a14:foregroundMark x1="35088" y1="4305" x2="35088" y2="4305"/>
                        <a14:foregroundMark x1="40351" y1="1490" x2="40351" y2="1490"/>
                        <a14:foregroundMark x1="26316" y1="98510" x2="26316" y2="98510"/>
                        <a14:foregroundMark x1="47368" y1="5298" x2="47368" y2="5298"/>
                        <a14:backgroundMark x1="87719" y1="45695" x2="87719" y2="45695"/>
                        <a14:backgroundMark x1="80702" y1="99007" x2="80702" y2="99007"/>
                        <a14:backgroundMark x1="61404" y1="99338" x2="61404" y2="99338"/>
                        <a14:backgroundMark x1="85965" y1="88576" x2="85965" y2="88576"/>
                      </a14:backgroundRemoval>
                    </a14:imgEffect>
                  </a14:imgLayer>
                </a14:imgProps>
              </a:ext>
            </a:extLst>
          </a:blip>
          <a:srcRect l="19808" t="1186" r="2995" b="1129"/>
          <a:stretch/>
        </p:blipFill>
        <p:spPr>
          <a:xfrm>
            <a:off x="-47298" y="0"/>
            <a:ext cx="511440" cy="6857999"/>
          </a:xfrm>
          <a:prstGeom prst="rect">
            <a:avLst/>
          </a:prstGeom>
        </p:spPr>
      </p:pic>
    </p:spTree>
    <p:extLst>
      <p:ext uri="{BB962C8B-B14F-4D97-AF65-F5344CB8AC3E}">
        <p14:creationId xmlns:p14="http://schemas.microsoft.com/office/powerpoint/2010/main" val="473368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051602"/>
          </a:xfrm>
        </p:spPr>
        <p:txBody>
          <a:bodyPr/>
          <a:lstStyle/>
          <a:p>
            <a:r>
              <a:rPr lang="en-GB" dirty="0"/>
              <a:t>Progress to end overfishing</a:t>
            </a:r>
            <a:endParaRPr lang="de-DE" dirty="0"/>
          </a:p>
        </p:txBody>
      </p:sp>
      <p:sp>
        <p:nvSpPr>
          <p:cNvPr id="5" name="AutoShape 4" descr="data:image/jpg;base64,%20/9j/4AAQSkZJRgABAQEAYABgAAD/2wBDAAUDBAQEAwUEBAQFBQUGBwwIBwcHBw8LCwkMEQ8SEhEPERETFhwXExQaFRERGCEYGh0dHx8fExciJCIeJBweHx7/2wBDAQUFBQcGBw4ICA4eFBEUHh4eHh4eHh4eHh4eHh4eHh4eHh4eHh4eHh4eHh4eHh4eHh4eHh4eHh4eHh4eHh4eHh7/wAARCAFLAl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ory6trK2kury4htoIxl5ZXCIo9STwKlrB8fc+G2B5H2y0/8ASmKgCT/hLfCv/QzaL/4Hxf8AxVH/AAlvhX/oZtF/8D4v/iq2PLj/ALi/lR5cf9xfyoAx/wDhLfCv/QzaL/4Hxf8AxVH/AAlvhX/oZtF/8D4v/iq07uOP7NJ8i9PSpBHHgfIv5UAZH/CW+Ff+hm0X/wAD4v8A4qj/AIS3wr/0M2i/+B8X/wAVWx5cf9xfyo8uP+4v5UAY/wDwlvhX/oZtF/8AA+L/AOKo/wCEt8K/9DNov/gfF/8AFVseXH/cX8qPLj/uL+VAGP8A8Jb4V/6GbRf/AAPi/wDiqP8AhLfCv/QzaL/4Hxf/ABVbHlx/3F/Kjy4/7i/lQBj/APCW+Ff+hm0X/wAD4v8A4qj/AIS3wr/0M2i/+B8X/wAVWnLHH9oh+Rf4u3tUvlx/3F/KgDH/AOEt8K/9DNov/gfF/wDFUf8ACW+Ff+hm0X/wPi/+KrY8uP8AuL+VHlx/3F/KgDH/AOEt8K/9DNov/gfF/wDFUf8ACW+Ff+hm0X/wPi/+KrY8uP8AuL+VHlx/3F/KgDH/AOEt8K/9DNov/gfF/wDFUf8ACW+Ff+hm0X/wPi/+KrY8uP8AuL+VHlx/3F/KgDH/AOEt8K/9DNov/gfF/wDFUf8ACW+Ff+hm0X/wPi/+KrThjj86b5F+8O3tUvlx/wBxfyoAx/8AhLfCv/QzaL/4Hxf/ABVH/CW+Ff8AoZtF/wDA+L/4qtjy4/7i/lR5cf8AcX8qAMf/AIS3wr/0M2i/+B8X/wAVR/wlvhX/AKGbRf8AwPi/+KrY8uP+4v5UeXH/AHF/KgDH/wCEt8K/9DNov/gfF/8AFUf8Jb4V/wChm0X/AMD4v/iq2PLj/uL+VI8cexvkXoe1AGR/wlvhX/oZtF/8D4v/AIqj/hLfCv8A0M2i/wDgfF/8VWpbRx/Z4/kX7o7VJ5cf9xfyoAx/+Et8K/8AQzaL/wCB8X/xVH/CW+Ff+hm0X/wPi/8Aiq2PLj/uL+VHlx/3F/KgDH/4S3wr/wBDNov/AIHxf/FUf8Jb4V/6GbRf/A+L/wCKrY8uP+4v5UeXH/cX8qAMf/hLfCv/AEM2i/8AgfF/8VR/wlvhX/oZtF/8D4v/AIqtjy4/7i/lUVxHHuh+Rf8AWDt7GgDM/wCEt8K/9DNov/gfF/8AFUf8Jb4V/wChm0X/AMD4v/iq2PLj/uL+VHlx/wBxfyoAx/8AhLfCv/QzaL/4Hxf/ABVH/CW+Ff8AoZtF/wDA+L/4qtjy4/7i/lR5cf8AcX8qAMf/AIS3wr/0M2i/+B8X/wAVR/wlvhX/AKGbRf8AwPi/+KrY8uP+4v5UeXH/AHF/KgDH/wCEt8K/9DNov/gfF/8AFUf8Jb4V/wChm0X/AMD4v/iq2PLj/uL+VQpHH9rk+RfuL2+tAGb/AMJb4V/6GbRf/A+L/wCKo/4S3wr/ANDNov8A4Hxf/FVseXH/AHF/Kjy4/wC4v5UAY/8AwlvhX/oZtF/8D4v/AIqj/hLfCv8A0M2i/wDgfF/8VWx5cf8AcX8qPLj/ALi/lQBj/wDCW+Ff+hm0X/wPi/8AiqP+Et8K/wDQzaL/AOB8X/xVbHlx/wBxfyo8uP8AuL+VAGP/AMJb4V/6GbRf/A+L/wCKo/4S3wr/ANDNov8A4Hxf/FVseXH/AHF/KobOOP7OvyL1Pb3NAGb/AMJb4V/6GbRf/A+L/wCKo/4S3wr/ANDNov8A4Hxf/FVseXH/AHF/Kjy4/wC4v5UAY/8AwlvhX/oZtF/8D4v/AIqj/hLfCv8A0M2i/wDgfF/8VWx5cf8AcX8qPLj/ALi/lQBj/wDCW+Ff+hm0X/wPi/8AiqP+Et8K/wDQzaL/AOB8X/xVbHlx/wBxfyo8uP8AuL+VAGP/AMJb4V/6GbRf/A+L/wCKo/4S3wr/ANDNov8A4Hxf/FVpXkcf2c/IvUdvcVN5cf8AcX8qAMf/AIS3wr/0M2i/+B8X/wAVR/wlvhX/AKGbRf8AwPi/+KrY8uP+4v5UeXH/AHF/KgDH/wCEt8K/9DNov/gfF/8AFUf8Jb4V/wChm0X/AMD4v/iq2PLj/uL+VHlx/wBxfyoAx/8AhLfCv/QzaL/4Hxf/ABVH/CW+Ff8AoZtF/wDA+L/4qtjy4/7i/lR5cf8AcX8qAMf/AIS3wr/0M2i/+B8X/wAVR/wlvhX/AKGbRf8AwPi/+KrTaOP7XH8i/cbt7ipfLj/uL+VAGP8A8Jb4V/6GbRf/AAPi/wDiqnsPEOgX90trY65pl1cOCVihu0dyBycAHNaPlx/3F/KuV8Vqq+OvBmFA/wBKu+g/6dXoA6yiiigAooooAjuUkkt5I4pmhkZSqyKAShI4IB4OPevLbZrdtH0Ox8Qatc/2W2oamlxcT3bRmWRJZPLDyAjsGIGQMqOOK9WqCazs5rc281rBJCW3GNowVJznOOmc80AePWGoSz21veahqV0NchXTBpcb3DK00cjKGbZnD7wX3Eg9O2K7H4lP4oAhWzt9IbRftVn57yyyC5B+0x52qF2nt1PrXZPa2zzx3D28LTRAiOQoCyA9cHqKxvHv/IuH/r8tP/SmKgDZ/wBI/uxfmaP9I/uxfmalooArXPn+Q+4R4xzgmnj7RgfLF+Zpbv8A49pPpUo6CgCL/SP7sX5mj/SP7sX5mpaKAIv9I/uxfmaP9I/uxfmalooAi/0j+7F+Zo/0j+7F+ZqWigCrJ5/nxZEeeccn0qX/AEj+7F+Zol/4+If+BfyqWgCL/SP7sX5mj/SP7sX5mpaKAIv9I/uxfmaP9I/uxfmalooAi/0j+7F+Zo/0j+7F+ZqWigCrF5/my4EecjPJ9Kl/0j+7F+Zoh/103+8P5VLQBF/pH92L8zR/pH92L8zUtFAEX+kf3YvzNH+kf3YvzNS0UARf6R/di/M0j/aNp+WLp6mpqR/uN9KAK9v9o8hNojxtGMk1J/pH92L8zS23/HvH/uipKAIv9I/uxfmaP9I/uxfmalooAi/0j+7F+Zo/0j+7F+ZqWigCL/SP7sX5mop/P3RZEf3+ME9cGrVRXH3of+ug/kaAD/SP7sX5mj/SP7sX5mpaKAIv9I/uxfmaP9I/uxfmalooAi/0j+7F+Zo/0j+7F+ZqWigCL/SP7sX5mol8/wC0ycR52rnk+9WqiT/j7k/3F/rQAf6R/di/M0f6R/di/M1LRQBF/pH92L8zR/pH92L8zUtFAEX+kf3YvzNH+kf3YvzNS0UARf6R/di/M1Fa+f5C7RHjJ6k+tWqhs/8Aj3X6n+ZoAX/SP7sX5mj/AEj+7F+ZqWigCL/SP7sX5mj/AEj+7F+ZqWigCL/SP7sX5mj/AEj+7F+ZqWigCrdef5J3CPGR0J9RUv8ApH92L8zRef8AHufqP5ipaAIv9I/uxfmaP9I/uxfmalooAi/0j+7F+Zo/0j+7F+ZqWigCL/SP7sX5mj/SP7sX5mpaKAKref8AaU4jztbHJ9ql/wBI/uxfmaG/4+4/9xv5ipaAIv8ASP7sX5muW8Ueb/wnXgzzAn/H1d9D/wBOr111cp4s/wCR68Gf9fV3/wCkslAHV0UUUAFFFFABRRRQAVg+Pf8AkXD/ANflp/6UxVvVg+Pf+RcP/X5af+lMVAG9RRRQBFd/8e0n0qUdBUV3/wAe0n0qUdBQAUUUUAFFFFABRRRQBFL/AMfEP/Av5VLUUv8Ax8Q/8C/lUtABRRRQAUUUUAFFFFAEUP8Arpv94fyqWoof9dN/vD+VS0AFFFFABRRRQAUj/cb6UtI/3G+lADLb/j3j/wB0VJUdt/x7x/7oqSgAooooAKKKKACorj70P/XQfyNS1Fcfeh/66D+RoAlooooAKKKKACiiigAqJP8Aj7k/3F/rUtRJ/wAfcn+4v9aAJaKKKACiiigAooooAKhs/wDj3X6n+ZqaobP/AI91+p/maAJqKKKACiiigAooooAivP8Aj3P1H8xUtRXn/HufqP5ipaACiiigAooooAKKKKAIm/4+4/8Acb+YqWom/wCPuP8A3G/mKloAK5TxZ/yPXgz/AK+rv/0lkrq65TxZ/wAj14M/6+rv/wBJZKAOrooooAKKKKACiiigArB8e/8AIuH/AK/LT/0pirerB8e/8i4f+vy0/wDSmKgDeooooAiu/wDj2k+lSjoKiu/+PaT6VKOgoAKKKKACiiigAooooAil/wCPiH/gX8qlrK1XW9J0/XNJ0u9voYL3UmkSzhdsNMyJuYD6CtWqlCUUnJWT28+mnzC4UUUVIBRRRQAUUUUARQ/66b/eH8qlqKH/AF03+8P5VLQAUUUUAFFFFABSP9xvpS0j/cb6UAMtv+PeP/dFSVHbf8e8f+6KkoAKKKKACiiigAqK4+9D/wBdB/I1LUVx96H/AK6D+RoAlooooAKKKKACiiigAqJP+PuT/cX+tS1En/H3J/uL/WgCWiiigAooooAKKKKACobP/j3X6n+ZqaobP/j3X6n+ZoAmooooAKKKKACiiigCK8/49z9R/MVLUV5/x7n6j+YqWgAooooAKKKKACiiigCJv+PuP/cb+YqWom/4+4/9xv5ipaACuU8Wf8j14M/6+rv/ANJZK6uuU8Wf8j14M/6+rv8A9JZKAOrooooAKKKKACiiigArB8e/8i4f+vy0/wDSmKt6sHx7/wAi4f8Ar8tP/SmKgDeooooAiu/+PaT6VKOgqrq9zb2emXN3eTx29vDGXllkYKqKOpJPQVZRgyKykEEZBHenZ2uAtFc94q8ceD/CyFvEPiTS9NI/gmuFDn6L94/gK81vP2ivDl9cNZ+BvDXiTxjdBtq/YbNkiJ93YZA/4DXp4TJcfjI89Gk3Hva0f/AnZfiRKpCO7PYtR1Cx06KOW/u4bZJZkgjaVwoaR22qoz1JJAAqxI6Ro0kjKiKMlmOABXxz8dm+NnxGl0611LwrD4X0+1Y3dtbm/RneTorMQc7gOnC967PwF8Kbzxx4fttW+L3jLxHPeOx36S2pxpAADwf3ZIIIx/dIr0J5VlWHpJ4jMKaqL44RcZyjf4dFK217u6S0XUfLXaUlTfK9nayZ6n4v+NHwy8LB11LxbYS3C8fZ7NvtEpPphM4/HFce3xr8W+JSYvhv8Ktd1JDwt9qmLS3+vPXr/eBruPCPw/8Ahh4T2NoOg6HbTIABO22SXjvvclv1rsBqGngf8ftt/wB/V/xrl/tPI8N/BpOo+9SVl/4DC3/pbD2Nd76eiPkn4hfDL9ojxp45sPFmoDRbO/sNv2BLS+CR2207gVByck8knOfpxXoFnZftVWVrFcSax4O1OQqGa3njClT/AHCUVQfXIP417BqfijRLPUoLea8Ut/EyDcq56ZI6VvKQyhlIIIyCO9dX+vX16Kw6pUZKlpblT5fLdtBPATpJSkpLm/E8HPjD9pPTRtvvhjoOq4BBeyvggOO+GkJ/Cg/HD4gad/yHvgX4miQctLauZVAPT/lnjP417zSOquhVlDKRggjIIqf7awVT+Ngaf/brnH/25r8DP2cltJ/gfI+n/tWLN8XIby+s7ux8HGy+zy2pUPNHN94zcHk7vlx/d5xmvY9I/aI+EOpBceLY7R2/huraWPHGeSVx+tdj/wAK/wDAf/Qk+Gv/AAVQf/E0an8P/Aupptv/AAfoNxwBlrCLcAOgzjNd+OzHh3FOHLhp07K3uyj06tOLu+7uiYwrR+0mO0fx54J1gD+y/Fuh3hPAEV9GxPbpmuhjdJEEkbq6MMhlOQa8r1j9nf4Q6kCT4US0fs1pcyxEH1wGx+lclr37M+lafpt3c+BPFPijStUEbG1T+0tsXmfwhmVQwUfUnFcUcHkddpQxM4X/AJoJr74y/QrmqrdX+Z7PofiTRdV8Ra3othfxT3+lSRrewqeYi6bl+v8AQjFblfIXgD4I/HjwX4pufEWheJNDXUbgMt29xcvMLgMQx37kO455z1969O/4Tj47eGWx4m+GNn4itgcNc6Dd4bHr5bbmP5CurMOG6CqqOX4qnVVlvJRd7a/FZb7a3sKFZ29+LR7fRXjGnftIeA1uFs/E9prvhS8JwYtT09wAfquePfFekeHPGvhHxHGr6F4l0rUNwyFgukZvxXOR+VeJi8mzDBrmr0ZJd7afft+JpGpCWzN+iua+H/jjw946sL698PXguYrK9ks5emdyHG4f7LDkHuDXS1w16FTD1HTqxcZLdPcpNNXQUj/cb6UtI/3G+lZDGW3/AB7x/wC6KkqO2/494/8AdFSUAFFFFABRRRQAVFcfeh/66D+RqWorj70P/XQfyNAEtFFFABRRRQAUUUUAFRJ/x9yf7i/1qWok/wCPuT/cX+tAEtFFFABRRRQAUUUUAFQ2f/Huv1P8zU1Q2f8Ax7r9T/M0ATUUUUAFFFFABRRRQBFef8e5+o/mKlqK8/49z9R/MVLQAUUUUAFFFFABRRRQBE3/AB9x/wC438xUtRN/x9x/7jfzFS0AFcp4s/5HrwZ/19Xf/pLJXV1yniz/AJHrwZ/19Xf/AKSyUAdXRRRQAUUUUAFcp8T7Szu9AjjmtYp7yWdLayMhOI5ZWCb+CM7QS3/Aa6umuiPt3orbTuGRnB9aAPK9ZtNP0LxTZLFd2F62nrY2ltp10ZftW0uRvjbcAzZYsTtb7uCRit/4lR+KCIZLO60ldFF1Z+fFLBIbgn7THnawbaO3UHvXZvBA86TvDG0qAhHKgsoPXB7Vi+Pf+RcP/X5af+lMVAGzi4/vRfkaMXP96L8jUtFAHjH7S9tr3iLR7bwZa3T6bpt6DNqF6iZ8xVPywKM85PzN7ADnNeb+HfCPxA12B9E8QfEDxbPpenrHb2UOkwiETwhQBvlBzuGNpBBPQ5Oa+m/EukWOr2Hl3sZbyzuRlOGU+xqzpGnWml2KWdnHsiXnk5JJ6kn1qaOccQ4evKjhqsIYe3u+5GUlLS8k5JvmdrXvblskrq52r6h7Bc8G6l9dWlb5f15niXhL4KeHNKdZrP4f2Ms/e61u5a6cn1KE7Qfoor0q18Oa+tslv/bVvYW6DasFhbCNVHoMYxXXUVzYuhicwlzY/FVaz/vTaX3R5UKOLVP+DTjH5X/9KucLqngB7opIurTPN0d7jLkj29KvweBdFjgRJLYTOAA0hkcFj64BxXV0V51PhvK4VJVPYpt99fwdzWWbYyUVH2jSXbT8jl/+EH0L/nxT/v7J/wDFUf8ACD6F/wA+Kf8Af2T/AOKrqKK6P7Dy3/oHh/4DH/Iy/tHF/wDP2X3s8+1r4fq9yG024jgRlOImBIyB2JOea1/COuTzH+xb5EtdQtVCeWwP7wAdR+H+NdLL/wAfEP8AwL+VY/ivw9Hq8S3Fu/2fUYOYZ14OR2Pt/KvNnkyy6o8XlsLN/FDpJeX8rXS2nQ64494uKo4uWnSXVPz7rv1NjFz/AHovyNGLn+9F+RrA8J+IZLyVtJ1ZPs+qwcMp4EoHcf59xXSV7eCxtLG0lVpPT8U+qa6NHn4jDzw8+Sa/4PmvIixc/wB6L8jRi5/vRfkalorrMCLFz/ei/I0Yuf70X5GpaKAKsQn82XDR5yM8H0qXFz/ei/I0Q/66b/eH8qloAoajp0OpWzW2o2ljeQMMNHPAJFI9weK8h+Kn7PHhHxNosy+HNH0jQdZd1KXsSSIsa5+b92jBSSOOR3r22ivQy/NcZl1RVMNUcWtdHo/VbP0ZE4RmrSR8p+EPhv8AEz9n68m8SaH9n8Y6PPHt1XT7UNHKqKciRFOcsOemepGO497+GvxC8PfELSTfeHNThleMYuLSVSlxbt6OhORz36Hsa7GvKviX8GtP13Vv+Es8IahJ4T8XxZePULQYSdvSZBw2e56+uele1XzbD55O+Ze5V6VEtH2U4r/0qOq6pmapukvc27HqGLn+9F+Rpri42n5ounoa8a8KfGLU/DutQ+EPjLpqeH9VY7bbV4/+PC+HZg3RCffj129K9pDpJB5kbK6Mu5WU5BBHBBrxMflmIwEkqq0eqktYyXdNaP8ATqaQmpbEMAuPITa0eNoxkGpMXP8Aei/I0tt/x7x/7oqSuAsixc/3ovyNGLn+9F+RqWigCLFz/ei/I0Yuf70X5GpaKAIsXP8Aei/I1FOJ90W5o/v8YB64NWqiuPvQ/wDXQfyNABi5/vRfkaMXP96L8jUtFAEWLn+9F+Roxc/3ovyNS0UARYuf70X5GjFz/ei/I1LRQBFi5/vRfkaiUT/aZPmjztXPB96tVEn/AB9yf7i/1oAMXP8Aei/I0Yuf70X5GpaKAIsXP96L8jRi5/vRfkalooAixc/3ovyNGLn+9F+RqWigCLFz/ei/I1FaifyF2tHjJ6g+tWqhs/8Aj3X6n+ZoAXFz/ei/I0Yuf70X5GpaKAIsXP8Aei/I0Yuf70X5GpaKAIsXP96L8jRi5/vRfkalooAq3Qn8k7mjxkdAfWpcXP8Aei/I0Xn/AB7n6j+YqWgCLFz/AHovyNGLn+9F+RqWigCLFz/ei/I0Yuf70X5GpaKAIsXP96L8jRi5/vRfkalooAqsJ/tKfNHna2OD6ipcXP8Aei/I0N/x9x/7jfzFS0ARYuf70X5GuW8Ueb/wnXgzzCh/0q76D/p1euurlPFn/I9eDP8Ar6u//SWSgDq6KKKACvGfiVefE3+3tabSb5rHRrBlnt7uO4tUiDeVEqQylzuC+Y8skm7HyKgXk4r2Y5wcHB9a+efF+h3A8Ra14m1LxLJfHw3LANT26DB9nd2RXErRNNiR4Y2Uh8bgGwu4jAOoz6GXoOn4UUDoO9FAkFYPj3/kXD/1+Wn/AKUxVvVg+Pf+RcP/AF+Wn/pTFQBvUUUUARXf/HtJ9KlHQVFd/wDHtJ9KlHQUAFFFFABRRRQAUUUUARS/8fEP/Av5VLUUv/HxD/wL+VS0AYXivw9Hq8SXFu/2fUYOYJ14OR2Pt/KoPCniCS7lbSdWT7PqsHDKeBKB3H+fcV0lYXivw/HrES3Fu/2fUIOYJ14OR2Pt/KvDxuCq0KrxmDXvfaj0mv0kuj+TPRw+IhUh9XxG3R/y/wDA7o3aK4HR/HzJcQ2OrWoVlby5bhH4DA4yVx+fNdxbXVrcrut7iGZfVHDfyroy3OcHmMW6E7tbp6NfJ/poZYvAV8K7VI/PoTUUUV6hxkUP+um/3h/Kpaih/wBdN/vD+VS0AFFFFABRRRQBk+LPDeh+KtFm0bxDptvqNjMPmilXOD/eU9VYdiMEV87+Pv8AhM/2ctKa+8Oa9b634PunNvbaXqkn7+ylYMV8purKMZI9ByP4q+nqyvEXh7QdfijXXNHsNTWDc0QuoFkCEjkjcOOgr3Mmzj6lNU8Queg370Hqn5q+z81Z/kZVKfNqtGeVfsw/GDTfHHguy0vW9Xt08U2mYZ4ppAr3QH3ZFBxuyMZx3B9q9qrzPxZ8D/hr4p0uKGfw3a6bcIuYbvTVFvLGfXK8N/wIGuOOhfHP4Ynf4d1eP4ieH4iP9A1A7L5E9Ffvj6n/AHa78VhcszWtKrganspSbfJPRekZr3fRS5bdyYynBWkr+aPfaK8n8DfHvwTr1+dG1trjwnryNtlsNXXycN6CQ4X88H2r1SS4t4rZrqSeJIFXeZWcBQvrnpivBxuXYrA1PZ4im4t7X6+j2a80axnGSumSUUUVxFBUVx96H/roP5GpaiuPvQ/9dB/I0AS0UUUAFFFFABRRRQAVEn/H3J/uL/WpaiT/AI+5P9xf60AS0UUUAFFFFABRRRQAVDZ/8e6/U/zNTVDZ/wDHuv1P8zQBNRRRQAUUUUAFFFFAEV5/x7n6j+YqWorz/j3P1H8xUtABRRRQAUUUUAFFFFAETf8AH3H/ALjfzFS1E3/H3H/uN/MVLQAVyniz/kevBn/X1d/+ksldXXKeLP8AkevBn/X1d/8ApLJQB1dFFFABXgPxUtmn8f6tqUun51exe2Gi2Q0L7RDqwCq2ZptpHDll5ZfLChu9e/V80eP/APhH9D8V+I9Fs/D+oX7/AGgXd/Dea/fbLmHyYRgIrYJkeSOGMHcGZXHQYoW4H0uOlFC9Bxj2ooAKwfHv/IuH/r8tP/SmKt6sHx7/AMi4f+vy0/8ASmKgDeooooAiu/8Aj2k+lSjoKiu/+PaT6VKOgoAKKKKACiiigAooooAil/4+If8AgX8qlqKX/j4h/wCBfyqWgAooooA5+TwfocmqtqElsWZmLNET+7LHvj+nSkufBmgStvitXtX/AL0ErLXQ0V5jyXL2nehHV32W52LMMUrfvHppucx/wjWqWv8AyDPE19GB0ScCRf1/wpHbxtYqzY03UkUZwAUc/wBK6iis/wCxaMf4M5w9JO33O6/Ar+0Kj/iRjL1S/NWZ5j4b8aah/wAJAF1SeMWszlXDIFEXpg9fbmvTI3SSNZI2V0YZVlOQRVE6bp873aTWVu4lI8zMY+bjvWHJoeq6G5uPDdyZbfJLWE7ZX/gJ7V5+Bo5jlNNqvJ14t3uviXye68k7romdWInhcbJOmvZy7dH8+j/A6yisPRPE1lqE32SdXsb4cNbzjac+x71uV7+FxdHFQ9pRldf1o+z8meZWoVKMuWorMKKKK6DIKR/uN9KWkf7jfSgBlt/x7x/7oqSo7b/j3j/3RUlAHN+OPAnhHxtZfZfE+hWeoqAQkjpiWP8A3XGGX8DXy98b/hz4+8FWZ8H/AA51LxjrnhzVYCbuwMBmitlDjaiyDpnByoA4HOc19i0V9DkvEmKyqat78FryS1jfo7dGnrdWZlUoxmuzPnT4f/F/4jaF4SsbPxl8I/FVz9hiWCXULWEs8oUYDtGVBzjGTnGeeM4rstF/aI+FuoTC3vNYutEus4aDVLN4WU+5wVH516zWbregaFrkLQ6zo2n6jGwwVubZJAR/wIGqrZllWLqSnWwrhd39ydvwkpL5KwlCcVpL7xmheJPD+vQLNouuabqMZHBtrlJP5Hik8Ra3pWjSaYup3sVq1/fJaWoc/wCsmYNtUe5wa8+1z9nr4WalP9qtdBl0a6zlZtMuXgKn1AB2j8BXhvxa+Bnxan8Rw6f4Z1DW9c8P2DpJp0uq6xEXjlxligLDbgjAOAeK68tyjJsfX5Vi3Tja750o/dLmaevppcU6lSK+G/ofZNFeCab8Tvi74NsIV+JXwxu7+2RAH1HQ5FnYAfxPGpYZ7k5UV3Xgb4zfDnxhIlvpfiK3gvW4+x3o+zzZ9AHwGP8Auk15mK4fx1CLqRjzwX2oNTj98b2+di41YvTZnoNFAIYAggg9CKK8Q0CiiigAqJP+PuT/AHF/rUtRJ/x9yf7i/wBaAJaKKKACiiigAooooAKhs/8Aj3X6n+ZqaobP/j3X6n+ZoAmooooAKKKKACiiigCK8/49z9R/MVLUV5/x7n6j+YqWgAooooAKKKKACiiigCJv+PuP/cb+YqWom/4+4/8Acb+YqWgArlPFn/I9eDP+vq7/APSWSurrlPFn/I9eDP8Ar6u//SWSgDq6KKKAEbdtO3GccZ9a8di+J/i3StabQPFnhvwxDqvmxpCE8QRwiYFVw4V1JAZy20Ng9uTyfY6858WeA5NT1TXLWHxRb2OneJDFJqdnJaLJOwREjPkyFhsBVVHKttPIwTQtwPRhRQOBiigArB8e/wDIuH/r8tP/AEpirerB8e/8i4f+vy0/9KYqAN6iiigCK7/49pPpUo6Corv/AI9pPpUo6CgAooooAKKKKACiiigCKX/j4h/4F/Kpail/4+If+BfyqWgAooooAKKKKACiiigCKH/XTf7w/lUtRQ/66b/eH8qloAztc0TTtYh2XkALj7kq8On0NYE1xr3hWMvdN/a2lLj96TiaIdBn1H+eK7Cob61gvbSW1uYxJDKu11PcV5WNyxVW62HfJVtpJdeyktmvVX7Hbh8Y4JU6q5odn+nZ/wBMwPCni62126ktfs7W0yjcoZshh9fWulrlI/AOiRxMqSXglzlJRLhk+mBim/ZvF2i82tzHrNqv/LOb5ZQPY9/z/CvPwWMzPCUUswp87/mhZ/fFWf8A4Dc6cRQwdeo/qs+Xylp9z/zsdbSP9xvpXN2PjHT2mFtqcM+l3PQpcIQufY/44roVkjmg8yGRZEI4ZTkH8a9nCY/DYtXozTt969VuvmcFbDVaD/eRt/XcLb/j3j/3RUlR23/HvH/uipK7DAKKKKACiiigAqK4+9D/ANdB/I1LUVx96H/roP5GgCWuN8dfC/wF41jb/hIfDVjcTnpcxp5U4/7aLhvzOK7Kit8Piq2GmqlCbjJdU2n+AnFNWaPDW+DnjnwjmX4X/E7UraBeV0vWv9Jt/wDdBx8o47Ln3rxfWP2hfiBY/FbSrjXLS1NtoLy2Wo2ullmgvMttkcFiQT8q7ecAr7mvtqoPsdn/AM+sH/fsV9TgOKacXKWY4eNdtNJ6RlqrO7S106vVdzCVB/YdjxDTv2pfh5LGjapp3iTSCwBLXFgGTB7goxJHTt3rq9H+PXwl1QL5PjSxgZhnbdK8OPxcAV6JPZ2dxGIp7SCWMDAV4wwx6YNcvrPww+HWsEtqPgnQJnPVxYxo/f8AiUA9z3rieIyGq/eoVIf4Zxl+DivzKtVXVM1tK8V+F9WAOl+JNHvgen2e9jkzzj+EnvxWbpvjrw3ffEnUfBFtfK+sWlnHcyICNpBJyoPdgCpI9GHvjhfEH7NXwqv7Wf7BoT6ddlG8mSC7lCo+PlJBY5AODXk9l+yP4gh1ETL8QIEkGC7xW0iuVPUBt3oK78FlvDmIjNzxcoaaKUOvf3XK67rTcmU6yt7tz69orwf/AIZf8Kf9Dp45/wDBlH/8ao/4Zf8ACf8A0Onjr/wZR/8AxqvP/s/J/wDoMf8A4Kf/AMkXz1P5fxPeK5jwb488N+LdY17SdFvRPc6HdC2uxxgnH3l9VyGXPqp9s+Ra3+y7pDaVOuieOfFsOoFR5D3d8skSnPVlVFJ4z0IrnvBf7NXxA8Gau+reGfijBp95IpSR0sWIkXOcMCxDDPqK7qGU5FPD1G8d7/2bwklfre3NpbQh1Kt17uh9S0V4d/a/7RfhM41Pw74d8cWa/wDLXTpjb3GPcNgfgFP1qa0/aK8PWM4tPG/hbxR4Quc4JvrFmi/BxyR77a858N42avhuWqv7klJ/+A/F/wCSl+2j109T2uobP/j3X6n+ZrnvDvxD8DeIrZp9F8WaPeKql3VLpQ6KBklkJDD8RTfhh410Hx54ZOs+H7gzWyXMtu4YYZWVj1HbI2sPZhXl1MBiqUZSqU2lFpO6as3e1/WzLUovqdTRRRXIUFFFFABRRRQBFef8e5+o/mKlqK7/ANQfqP5ipaACiiigAooooAKKKKAIm/4+4/8Acb+YqWom/wCPuP8A3G/mKloAK5TxZ/yPXgz/AK+rv/0lkrq65TxZ/wAj14M/6+rv/wBJZKAOrooooAK+ZPjHHbr8UPEF0LwG3WAW2pXraVeTS6as0VuECPHEyEDyxIo3rh5Dmvpuvmv4yaxJaeNfE1ra2jR6VJhtXt5NY8iPUXit4HPyeSzDMTqAEdd/lMPqdRo+hPD2sadr2kxalpdwZ7ZyyZZGRlZWKsrKwDKwYEEEAgiua+K0NpcW+lw3+q6bYW4uHkxqMTtbysI2AVirLjqSATyRxnFdB4W0Oz8P6WbGyeeUSTy3Mss77pJZZXLuzHjklj2GBgVpyxRzJsljSRc5wy5FDEjxwXtvdPBeXCmw1sLpn9jWiyspWJiocRKeWU/vN2R90DPSuu+JUPilhDLZ6hpEeii6s/Pgls5GuWP2mPO2QSBR26qe9do0UbSLI0aF0+6xUZH0NYnj3/kXD/1+Wn/pTFQBs4uP78X/AHyf8aMXH9+L/vk/41LRQBWuRP5D7mjIxzhT/jTwLjA+eL/vk/40t3/x7SfSpR0FAEWLj+/F/wB8n/GjFx/fi/75P+NS0UARYuP78X/fJ/xoxcf34v8Avk/41LRQBFi4/vxf98n/ABoxcf34v++T/jUtFAFWQT+fFl4884+U+n1qXFx/fi/75P8AjRL/AMfEP/Av5VLQBFi4/vxf98n/ABoxcf34v++T/jUtFAEWLj+/F/3yf8aMXH9+L/vk/wCNS0UARYuP78X/AHyf8aMXH9+L/vk/41LRQBViE/my4aPORn5T6fWpcXH9+L/vk/40Q/66b/eH8qloAixcf34v++T/AI0YuP78X/fJ/wAalooAixcf34v++T/jRi4/vxf98n/GpaKAKV9YpfQmG8htZ09Hizj9eK47xJ4Wu9N0+a40G4ukB4ltonbBXuQM5P0rvqR/uN9K8vMcow2Pg1UjaVtJL4l8/wBNjswuOq4aScXp26P5Hnfg+bxdYaazRaa13bM3yJM+119due1bP/CW3EGBqWjX9n/teQXX8811Ft/x7x/7oqSuTCZPicFRjSoYmVl/MoyX6P8A8mN62PpYio51KS17Nr/Nfgc/aeKtHueE1a1jPpKpTH5mrt5q1paWv2q41KzWHOAw5yfQYPNT3mlaZeZ+1afbSn1aIE/n1rlfE/gS2uIUk0VI7aUE7kZjscfrg0sXWzjDUZTpwhUa2tdP7tb+nMgoU8BVqKMpSgvOz/HT8jq7O4N5bJcWtxbyxOMq6qSD+tTYuP78X/fJ/wAa5HSPC2vaXYoljr4hkPzPEYt0e72z/hVz7T40s+JtPsNQUfxQyFGP4GtKGbV404vFYecXbWy5l/5K2/vRNTBU3NqjVi15uz/Gy/E6LFx/fi/75P8AjUU4n3RZaP7/ABhT1wfesIeLjbnGq6JqVl/teXvX8xVfU/HeixNb/Z/OuRu3PsXGwdO+OauXEGWwi5TqpeTun9zV/wACVlmLk7Rg36ar79jqsXH9+L/vk/40YuP78X/fJ/xos7iG8tIrq3bfFKoZD6g1LXrxkpRUou6ZwtNOzIsXH9+L/vk/40YuP78X/fJ/xqWiqERYuP78X/fJ/wAaMXH9+L/vk/41LRQBFi4/vxf98n/GolE/2mT5o87Vz8p9/erVRJ/x9yf7i/1oAMXH9+L/AL5P+NGLj+/F/wB8n/GpajuZ4baFpriVIo1GWdzgClKSirt6DSbdkNP2gAkyRADqdp/xqjp2sWmoTyQWWoWs8kf3lUHP168j6ViahrV54gSbTfD1qXgcGOW9lBWNQeDt9ay9D8C6tZ3rXB1RLR4wRFJACxP1BxxivmsRneKniIRwFH2tP7Utl/263ZP126XPWpZfRjSk8TU5JdF/mt/16nfYuP78X/fJ/wAahu7T7ZA1vdxWtxC4w0csW5SPcHisP7P40s/9VfadqKDtLGUY/l/jR/wkOtWv/IS8M3WB1e2cSD8q9BZ1Cm71qc4esW198eZfic31CUv4coy9H+jszzv4ufs9+GPF2lFfD2m6J4c1VplZr23s2X5BnICIyrk8cketcN4J/Zo8beG2Z9F+Lt5pMUh3OlhBJGHYcAsvmYb8RXv3/Cb6GsbmZrmCRVz5UkJDE+g7VP4Q8R2WtpJDCkkU0XzFHxypPUYr6jA+JOIjCOAo4tSUr2TUZv8A8mTt5L7kc9XKK0YurOm0l12PJR8P/wBoTSgP7I+L2n6iFxtXUrHHTjBO1yeO/rSLqX7Uek4E+g+DdeQYy0Uhjc9v76j36V71RXof6x1J/wAbD0p+tNL/ANJ5Tj9iujf3nyp8U/j58T/C/hyfS/Enw9Tw7qOowSRWd6t2HVTgAuoGckZ9eMimfCP9pDxXfeFrTSI/h5rfi3U9NgWO7u7F2dnHIV3ARiCQOSepBNfVFzaWtyQbi2hmK9PMjDY/Oi3tLW2Ytb2sEJIwTHGFz+Veh/b+USwfsZZfHmve6nJK+3nK1unNa+pPsqnNfnPC/wDhevjz/ogvjP8A79Sf/GqP+F6+PP8AogvjP/v1J/8AGq96orzv7Uyv/oBj/wCB1P8A5Ivkn/N+CPj344/tHeLG0F/DUPg/VvBmrTtHMZrtyswiDZ+VSikbiuM9MZFfQPwQ+I1l8SPBFnq1reWg1JIgmoWgPzwSjgkrnIUnkH0NdpqVlZzoZJrS3lf5RueIMcZ9680+InwW03VtWPirwTqEvg/xZHkreWPyRXB9JoxwwOOSOvfdXoVMwyXH4WGD9h9Xkm2ppuau91JP3uXRbN27bkKFSMua9z1PFx/fi/75P+NGLj+/F/3yf8a8W8N/GPVvC+sQ+FfjPpI0HUHIW21mAFrC87Z3fwH9PXbXtVtNDcwR3FvNHNDIoZJI2DKwPQgjgivnsflmIwEl7Ve69pLWMl3TWj/NdTWM1LYTFx/fi/75P+NGLj+/F/3yf8alorzyyLFx/fi/75P+NGLj+/F/3yf8alooAqsJ/tKfNHna2PlPqPepcXH9+L/vk/40N/x9x/7jfzFS0ARYuP78X/fJ/wAa5bxQJf8AhOvBnmMh/wBKu+gx/wAur111cp4s/wCR68Gf9fV3/wCkslAHV0UUUAFeCa1pHinVPFPiLSY7/wAR+IoLe+hM00dhpcQtnMKMqxPMQ4ZVbIdVGCxxzmve6+bPi1LawfF3VBN4csJL2e2P2KFrKZ5dSlSOAxHzFYZBLSxYH3dhY0LcZ9JjoKKB0HGPaigQVg+Pf+RcP/X5af8ApTFW9WD49/5Fw/8AX5af+lMVAG9RRRQBFd/8e0n0qUdBUV3/AMe0n0qUdBQAUUUUAFFFFABRRRQBFL/x8Q/8C/lUtRS/8fEP/Av5VLQAUUUUAFFFFABRRRQBFD/rpv8AeH8qlqKH/XTf7w/lUtABRRRQAUUUUAFI/wBxvpS0j/cb6UAMtv8Aj3j/AN0VJUdt/wAe8f8AuipKACiiigAooooADXMeJ/CWn6tfQ3TPJbyEhJPLAw4/x966eorj70P/AF0H8jXJjMDh8bT9liIKUfM2oYirh589KVmcqtpr3hkf6AW1bS1/5YMf30Q/2T3/AM8VuaFrunaxGTaTYlX78L8On1FadYuueG7DU5BcrutL1eUuYTtYH39a8/6licDrg3zQ/kk9v8Muno7r0Or6xSxP8dWl/Mv1XX1WvqbVFcmms6xoDCHxDbm6tM4W/gXOP99f8/jW7BrWkztCkWpWrPMMxqJBlvwrpw+a4eteMnySW8ZaNf5+TV0+5lVwVWnqlzR7rVf166l+iq93fWdoCbq6ghx/fcD+dY114y0CFtkd011J/dgjL5/pW2IzDC4b+NUjH1aM6WFrVf4cG/kdDUSf8fcn+4v9a53/AISTVLrjTPDN7ID0eciNf1/xrjbez8TX/iZ7W8a+jaV8XJViEEeecHpjHSvFxvEtOi4LD0pVOZ20TS+9qz+R6GHyiU1J1ZqNlfdN/cmdxq/ii3guDYaXC2p354EUPKqf9pv8/hVa38OXuqTLeeJ7rz8HKWcRxEn19f8APNbukaVYaTbiCxt1iX+I9WY+pPertdkctqYp8+Plzf3F8C9esn66eRg8XCiuXDK395/F8u3y18xkMUcMSxQxpHGowqqMAfhT6KK9lJJWRwNt6sKKKKYinrGm2mq2MlndR5Rx94feU9iDXEDRr7wkya1pbtewAFbqJlAbZnqMfT8PpXodQ2gBtgCMjn+ZrycwybD4ySrfDVj8Mluv815M7sLj6tBOG8Huns/8iHR9StNWsEvLOTfG3Ud1PcEdjVyuK1fTbzwxfvreiRl7Jzm7tB0A/vD/ADx9K6jRdUs9XslurKUOh4YHgofQill+YyqTeFxS5a0enSS/mj5d1utmGKwsYxVai7wf3p9n5/mXaKKK9c4QooooAivP+Pc/UfzFS1Fef8e5+o/mKloAzvEehaP4j0ibSdd0221GxmHzwzoGU+h9j7jkV4pP4G+IXwhuG1D4X3U3iTwxuLz+Gb6XMkSnk/Z3P8uvsxr3yivUwGbV8HF09JU5bwlrF/5PzVmu5Eqalr1PF7P9pL4fTW+krcSXdjqF5fpZXljdRmOWwYg5eTIwUDYGR69sEV6FqvxB8C6Vkaj4w0G1IxkSX8YPP4+1eUfF39nFPiL45u/FF94vezaZUjjgi09SI0UYALbgWPU5Pr6AVs+Bv2cfhroOi29rq2h22u38e7zby48webknB2byowMDj0zX0GLocL+wp1adWak/iglezevxSUVZbdW/xMoutdppF/Vv2hvhDpw+bxdDdNjO21t5ZP1C4/Wuem/ag8Fz5XQfDvivXHP3Ra2AwT+LZ64HTvXqOk/D/wADaSP+Jd4P0K2P95LCPd+eM9hW7PJZ6fbPcSmG3hQZZsAAV5ksZkNBOSoTkl1lUSX/AJLH9S1CtJ2T+5Hxr4g/aG8T3vxl0TxJbaDqen6Bpqm2n051LPKjkeczYGNwwuPTYPU19l6fd29/Y299ZyiW3uI1licdGVhkH8jXlV5ea1qvicXumC6ZGmItSqEJsB/LHrmvW0BCKCADjnHSvCnxfgOI0o4PBugqPup83MprVp7LXd7vRnoYrLKmBUeeak5a27C1yniz/kevBn/X1d/+ksldXXKeLP8AkevBn/X1d/8ApLJWZyHV0UUUAFeL+L7jV77xV4s0TT9esIpZbm0EN1c6zJaSaQViRhsh24lUlmfIIDlircLXtFfPfxQt9fm+KWom08NnUHlt3i05otDhuYHlCQGNppjGSrB/OVt7AKgGByDR1H0PoQdPWigdBnGfaigQVg+Pf+RcP/X5af8ApTFW9WD49/5Fw/8AX5af+lMVAG9RRRQBFd/8e0n0qUdBUV3/AMe0n0rlfFfjmx8L61Lb6tGyadBpf26W4jRpHB89IQoRQSclx05oA6+iuEu/ip4ai0p7qKLVnu1kniNh/Zs32mJoUVnMkYXciAPGSx4w6+tVdH+Kmly6PDe6jFMbieK1aOy0+2luZy0tolyw2quSFVySRxjGeTigD0WiuPvviP4ctb+1tCupyfa0Q286afL5MjvGZI4hIVxvZRwvrwcHiszw18WvD+qaVotze22pafcalbW80sb2crR2XnttiE0gXagdgQpOMjB4BoA9DorE8H+J9N8VWU17pUd79mimaESz2zxLKykhim4DcAQRkcZFbdAEUv8Ax8Q/8C/lUtRS/wDHxD/wL+VS0AFFFFABRRRQAUUUUARQ/wCum/3h/Kpaih/103+8P5VLQAUUUUAFFFFABSP9xvpS0j/cb6UAMtv+PeP/AHRUlR23/HvH/uipKACiiigAooooAKiuPvQ/9dB/I1LUVx96H/roP5GgCWiiigBHVXQo6hlIwQRkEV5xrHgS/k193sfIjspZN4YHb5Q7jHt2xXpFFeTm2S4XNYRjiF8LuraP09GduCzCtgpOVJ7nP2fg7QLfDNZ/aJO7zOWyfp0rZtbO0tV221tDCPSNAv8AKp6K68Pl+Fw38GnGPokjGriq1b+JNv1YVEn/AB9yf7i/1qWok/4+5P8AcX+tdZgS0UUUAFFFFABRRRQAVDZ/8e6/U/zNTVDZ/wDHuv1P8zQBNXGa7pN5oF+2v6AmYjzd2g+6y9yB/nFdnRXBmGX08bBJu0lrGS3i+6/VdTpwuKlh5NrVPddGihoWrWesWC3lm+VPDKfvI3oav1wHi+3l8K36a3osghW5YxzQFcxlsZzip9B8W67qdnttdDF3OjbXlWTZGPTr3/GvGocRQo1ngsamqy/lTkpdmrXeva2h31MqlUp/WMO/cfdpNeTvpodxRXMbPG1196bTdPU/3VMjD88ij/hF724H/Ey8SahPnqsR8tf0r0f7Sr1P4OHk/OVor8Xf8Dl+qU4/xKq+V3+St+Ja8WeIbHRYUjuN8k0hBWOPGcA9TnpWlo+o22q6fHfWjFopPUYII6g1zOq+BNIezH2d54ZgwJlLly2fUGnp4SvNMUP4f1q4t3AG6ObDRufXHb8q4I4rOqeKlOrRTpW0UWm183a/mtPI6XRy+dFRhUan3a0/C9vx8zrqK5MeJNW0o7PEOjusY/5ebX5k/Edvz/Ct3SdZ0zVE3WN5HKcZKZww+oPNephs2wuIn7OMrT/ll7svuf6aHHWwValHmavHutV96L9FFYHiPxHHp8q6fYRG91OThIE52+7en0rpxeMo4Sm6lZ2X5vsl1fkZUKFSvPkpq7L2va1Y6LaGe8kwT9yNeWc+gFc/Z6VqPia5TUPEAa3sVO6CxBxn3f8Az+VXNB8NyLd/2vrsovNSbkA8pD7KP8/1rpa8qOErZk1Uxi5afSn3859/8Oy63O116eEXLQd59Zf/ACP+e/axAkaRTQxRIqIsZCqowAOKnqJv+PuP/cb+YqWvdSSVkeY3cK5TxZ/yPXgz/r6u/wD0lkrq65TxZ/yPXgz/AK+rv/0lkpgdXRRRQA2YMYnCHDFTtPvXhnwy0Hxl4N1OyuofhxNHu0ZLTVDBqdqDeXYkDfaG+f5jgv8AMfm+bFe60ULcOgUUUjuqLudlUepOKAFrB8e/8i4f+vy0/wDSmKttpY1cI0iKzdAWwTWJ49/5Fw/9flp/6UxUAb1FFFAEV3/x7SfSuW8ZeB7fxLfPeS6hLbl7OO12ogPC3Mc+7n3jA/Gupu/+PaT6VKOgoA4DVPhzJLrV9rWk+JLnS9QvbidpJVtklHkzRQRvFtb3t0YN2OeCOKqWvwqbTfs91o3ii6sdTtlhjhuzapJhEtI7ZlKHg7hErZ4wwHUZB9KooA8vn+EEM3i+y8QTeIrm5a1uLW4zdWkc1y7QxhNv2g/MqNjcVXHzEnocUunfCV7S0tdP/wCEqu30/wAq1hv7cWka/a0tXzAN3VDtCqxH3gv8Jr0+igDI8HaHH4c8OWujR3D3C25fEjLtLbnZ+g/3q16KKAIpf+PiH/gX8qlqKX/j4h/4F/KpaACiiigAooooAKKKKAIof9dN/vD+VS1FD/rpv94fyqWgAooooAKKKKACkf7jfSlpH+430oAZbf8AHvH/ALoqSo7b/j3j/wB0VJQAUUUUAFFFFABUVx96H/roP5GpaiuPvQ/9dB/I0AS0UUUAFFFFABRRRQAVEn/H3J/uL/WpaiT/AI+5P9xf60AS0UUUAFFFFABRRRQAVDZ/8e6/U/zNTVDZ/wDHuv1P8zQBNRRRQBDfWltfWzW13Ck0TdVcZFJYWdrYWwt7OBIIgchUGBmp6Kz9jT9p7TlXNte2tu1y/aS5eS+nYKKKK0IIrz/j3P1H8xUtRXn/AB7n6j+YqWgAPIrC1bwno9+/nCA2lxnImtzsbP8AKt2iubE4OhiocleCkvNf1Y1o16lGXNTk0zyvxY3ibR76Gy/tS+nhxmCVQQWJ7HHUj3rtvBuiw6Zpsc8kJ+3zoGuJJDl9x5IzW9RXjYDh6nhMZPEubn/Kpa8vo236emh34nNJV6EaSio92tL/AHf1cKKKK+iPLIm/4+4/9xv5ipaib/j7j/3G/mKloAK5TxZ/yPXgz/r6u/8A0lkrq65TxZ/yPXgz/r6u/wD0lkoA6uiiigAooooAK4r4r3nh+1sbFdatbW7nmkeOyhu2xbhyvMkmeMKO+CecDk12tFAHj8sFhY61o89vqNrrOoRW2nwWkNzpvmtcxA4MkMxJK43MxI+7tGa6n4lW/iZhDPaanp0WjrdWfnW0lozTOftMecSbwB2/hNdvWD49/wCRcP8A1+Wn/pTFQBslbj/non/fNG24/wCeif8AfNS0UAVrlZ/IfdIhGP7tVda1KbSrGOcWNxfM0gTZbpkgYJz9OP1q9d/8e0n0qUdBWVaE503GnLlfe17fJl05RjJOSuux574h8c6lCsSWulzWDtklrqM5Yew4q/YeNbuayikbw7qEzFeXhQlGPqOK6nUdPsdRjWO+tYrhVOVDrnB9qsRRxwxLFEioijCqowAPSvnqeV5ssTOpLGe60re6vy2Xy3PUljME6UYqhr6v89xp85sMrKoIHBXkV5RdeKPHFx4U1r4gWOqaVBpmlzXnl6PJZEmeG1kdHLz7wUkby2IwMLlQQea9brjdR+Gvhq+1C5uJjqS2l3P9pvNNjvpEsrmXIJd4QdpyQCR0Y8kHmvpTyTL1f4kvFotxdafpcktz9uu9PgSRgoMsNq8+5vRSExjrzWd4Z+LFxeatoXh/VdHFlqWoWFtPK73cSAvLFvzEjEGVR0JTJUnGDg100/w38NTeI5NbkGoNJJcSXRtvtj/ZhNJC0MjiPOAWRiD+YxUFr8L/AA3BNprtcaxcRaf5Jit59QkeF3hGIndCcFlAUA8Z2jOcUxHIJ8UtYv8ARdFutJ0q4miNzpkOoanKIlSJrlomZDGGyf3cgyy8AsBzzjoPhp8VtK8ea1Ppumx+Vi3N1byeakvmwhtuWVTmJuVOxucH2IFlPhX4Ut7nTRb/ANpxQ2n2ci3S+cQzPbbfKkkTo7AKoyeoAz0GNvwl4N0rwxNI2m3GptCU8uC2uL2SWC1jznZEjHCj9QAB04pgzjB4q8XW3jsWur6jDptpLqZtba1n0iQ2lxAW2oyXqMVEzDBCtt+b5cd6yNe+MupXmk6/Z+GNKh/tqyjia3ZryGdNr3CwFm2MVV1LA7CT168EV3o+HPh0aub0Pqf2Y3f206b9uk+xfaN2/wAzyc7c7/nx03c4zVLTPhP4V08OscmrTIbZLWNJ795FhgSZJkjjB+6oZB05xwc0kDMzwV8VrHXPF8fhA/PeAzW4uvMjJlngGJd0SndGMq+1jw23tkZwPFXxA8UaX4212KPVZEstM1S0tUt20J3tDFIkJdprscREeYxyTxheDmvTNG8G6TpOvz6vZXGpp5sksoszeyG0jkkOZHWLO0FiSfTJJGM1m6x8NdB1bWL/AFC8vNZMOozRzX1gl+6WtwyKijfGOowigjODjmjsBhS/FCazbUkXR77VU0ya8l1GaPyo/slrDcyRB8Fv3h/duQo5whJ5wD1ep6xqEPjfw9pUE0Js9QtLyaX93yTH5OzBzx981Q1L4X+Fb6Z5ZV1CPzpZ3ulhvXjW6SaYzPFKFPzx72YhT0yR0JzqeLfCNj4iudPupdQ1XTrnTxIsE2nXRgcLIFDKSByDsX8qAe5yWr/EW+0nxDq2l22i3etXEV5MiRxPFCI0htYJnO5jyMTcZ5zx05qtP8U765ht/s+h3lhcTm3ntIp2ib7VbzwTyRFiGPl5MBBHUcetdTp/gPQoNQnu2a+uLlhIsk01wWeQyQRQuzHuSkKc+uT3qX/hAPDhubC4aCcvYw20EIMxxsgSVIwfXiaTPrkelA9DjvCfxau7y88MaLrOjLZ6lq2n2tzI73cUaFplyDCrEGUDHIUkrnGDiui8beMLrw/qd4FjE9rpGiTaxfIiDzJVBKxxJk4BJWQ5/wBkDvRa/C3w1AdNU3GsTW+n+R5dtNqEjwyGA5hLoTglOAD6KAc4rQ8UeEINc1iS4mf/AES+0ubStSiDFWkhY7kKkdGUlh9HPoKGJEXg/wAWXmunVre90ebR77SzGZreaWOTckkfmIwdTt5GQQehB+tUfAPxCTxdq9xp1va2lu0MJlLR6vZXZIDAY2QSuw69SAO2c11Wm6HYafqmoalbo/2jUBELjc2QRGmxcDtxVu2srO2cvb2kELEYLRxhSR+FHUOh5jD8RNQ1r4lT+HPDmoaDJbDTr1LXzpcvNfQPGpLBTuEYLMOBltjnoAa2vhxq/iDUJddttQ1a11u0sJkit9Tt7PyVnk2nzo1UMQwRsDcD1JXqprT1fwD4X1G+lv8A+zks72SzuLM3NmBDKEn2+YwZRkP8vDdRk+tTeDfCVl4U0qTTbLUNUu7Ty1jjivbnzVhRRgKgwNoxQtg6nnUHxg1DV/Dv2rw5oMZuo9TsbR7ae+hMixzziMiRAd0Ug6bWHBYHJwa2W+LEccbXFxoGoRWlzHI2jzbo2OpFJkh2hd2YyXkTG/gqc8YxWjafCzwyLWYtPrEs8yQJHcy6hI81skMoljSJycqFdQe/TB4qZPhb4TDXm+G/liuI5I4oZL2Qx2QeQSP9nGf3RLqrZXkFRjAGKAOf1r4m6rpHijQdN1bRZdNuNViuYItMlZGee6WWBY9kwO3yysrHccdMYzgHT0n4hSa94x1jwbZWy6fqFmJo4p55oi/mJgBzblhJ5ZJyrYIYemRV5vhh4Wks3t7pb+8kkhmikubi7eSdzK8bmQued4aGIqRjbtGKm/4QPTrTWpPENjNe3GqxLO9il7eSSW9vNKpDuqfw7snOOOTgDNHQOppeCdZn8R+E9N1rEcL3UAaSMKSEkHDqPYMCK2dtx/z0T/vms/wjosPh3wzp+iQSNKlnAsZkYYMjfxMfcnJ/GtWhgiLbcf8APRP++ainWbdFmRD8/Hy+xq1UVx96H/roP5GgA23H/PRP++aNtx/z0T/vmpaKAIttx/z0T/vmjbcf89E/75qWigCLbcf89E/75o23H/PRP++alooAi23H/PRP++aiRZvtMn7xM7Vz8v1q1USf8fcn+4v9aADbcf8APRP++aNtx/z0T/vmpaKAIttx/wA9E/75o23H/PRP++alooAi23H/AD0T/vmjbcf89E/75qWigCLbcf8APRP++aitVm8hdroBk9V96tVDZ/8AHuv1P8zQAu24/wCeif8AfNG24/56J/3zUtFAEW24/wCeif8AfNG24/56J/3zUtFAEW24/wCeif8AfNG24/56J/3zUtFAFW6WbyTudCMjovvUu24/56J/3zRef8e5+o/mKloAi23H/PRP++aNtx/z0T/vmpaKAIttx/z0T/vmjbcf89E/75qWigCLbcf89E/75o23H/PRP++alooAqss32lP3iZ2Nj5fcVLtuP+eif980N/x9x/7jfzFS0ARbbj/non/fNct4oEg8deDN7Kf9Ku+gx/y6vXXVyniz/kevBn/X1d/+kslAHV0UUUAFFFFABRRRQAVg+Pf+RcP/AF+Wn/pTFW9WD49/5Fw/9flp/wClMVAG9RRRQBFd/wDHtJ9KlHQVFd/8e0n0rlvil4u1PwboFtqWl+EdV8UTS3KwNa6cjNJGpVm8w4VvlBUDp1YVvhsPUxNWNKmrye2qX4uyE2krs66ivj343/tJeKG0pPD+n+E9Y8Gav50VxJJesVl8pTuAClVIDEDJ7gEd67Xwt+0pr2vaPHe6X8H/ABNq6LiOa4sN0sXmgDcAVjOOucdcEV9RU4GzinhoYhwVpN/ajptZ3vbXW1n0MFiabdrn0bRTIXMkKSMhQsoJU9RkdK8nu/EvjW48J658QrLWrC20/S57wxaNJZqyzQ2sro4kmJ3LI/lsQRgLlQQ3OfkHodB63RXmOt/GHTdIsJbi60e5EsBuBcw+aoMISSKOIsSOkjTw49AxPO2m6F8WJ9fk06z0Xwu13f3T3SzL9uVYIhAIiWWUr86sJlwQoOQQQMUAely/8fEP/Av5VLXgvhn4r+ItO8Npq3imzkv7ya2tbry0aOO2tkuZJwrNIiEqgEIBZg3JUdya33+KmpR6s+oQ6KL/AEH+ybC9nMF5C32Tzp5o3YOpIm+6uApxhTyDwQD1uivI4fjpok2pajaw6TczpAZY7NoZlZ7mWOURbGUgeVudhtJJBGScdK6PwR4n1+/fxfJr2kS2suk3apDYQMsz7PssUhVGXHmFmZsZweccYoA7mivHbT4valrlhpF1oui2cbTa5b2V9C2opI8UMkcjncAA0cg2HKso6cE5yNSD4su9vA8vhS9hm1SGGfQojdRk38csqxruPSEgujEHOFPUkEUAenUV5ZN8StTs/iBpfh/UtIeyvNVslW30ySVDi4Fw6yOZxkbBGm4d24AXJxWx4E+I0HijxZqnh86WdPmsTJhJrpPtBCSbCXgOHQHhgRuUg9QeKAO2h/103+8P5VLXm95471S11G9ax0c6qLjX/wCw7C1WZYcSRwNJJK7sDxuVlx2CggEk1rL48gb4aReNDYLArLh7W6vYbcRuJDGymVyE4YHBzzx60dA6nZUVwdn8RI734Z6/4xgs7Qf2TBcSCKDUYbxHMcW/l4WYD6dfzFchY+KviFdaLd6fBJqs2tmaym2HSbaG4htZQ5eSNWlMToTGVUOQ6nO7saAPa6K4S38af2f8Jm8VSR6nrU1oGjuI5LZYbjzVl8txIiAqmxs7iuQApIzXOP8AF68afStUh0i2m0SXS7+6vPsmoR3D+bDLEiLGy8NkyKMHafn5A2kEA9epH+430rzn/hZWqG7OhJ4MuH8UJMyvpgv49gjWJZfME2MEEOoAxncccDmqmkfE2abxr4i8OyaddXVzZRi9FoiqstvbCzhkKcZEsplkKhVJ65JAxkA9Otv+PeP/AHRUleVaL8UW1nwLc+JrO2t7VdJurf7bbLdpcFoHIDhsANG6hicMo5THIOa9VoAKKKKACiiigAqK4+9D/wBdB/I1LUVx96H/AK6D+RoAlooooAKKKKACiiigAqJP+PuT/cX+tS1En/H3J/uL/WgCWiiigAooooAKKKKACobP/j3X6n+ZqaobP/j3X6n+ZoAmooooAKKKKACiiigCK8/49z9R/MVLUV5/x7n6j+YqWgAooooAKKKKACiiigCJv+PuP/cb+YqWom/4+4/9xv5ipaACuU8Wf8j14M/6+rv/ANJZK6uuU8Wf8j14M/6+rv8A9JZKAOrooooAKKKKACiiigArB8e/8i4f+vy0/wDSmKt6sHx7/wAi4f8Ar8tP/SmKgDeooooAiu/+PaT6VKOgqK7/AOPaT6VKOgoArXGnafcSmW4sbWaQ8FniVj+ZFSWttb2qGO2t4oEJyVjQKCfXipaKpzk1a+gBXIah8N/C19qdxeTwXohupxc3Vil9Klncy5B3yQBtjEkAnIwSMnNdfRUgczqPgPwvqF/rd9daeWudbhghvZBM6kiE5jKEH5GU4O5cHKqewqXRvB2j6Xd2l5G+oXN3aJOqXF5eyzyMJtm/czkk/wCqTHpjjqa6GigDipvhx4YCW1vBHf2rRW8NvDNb30sUsSQeYY9rqwIP72QH1DYOasWvw58J2ul3WmwWMqW11ax2sw+0OWdEleUEknO4vI7FupJ5rqJf+PiH/gX8qloA5D/hXPhcnUEeG/e1vlkD2bX8xtojI292ii3bY2LfNlQCDyMVe8O+D9F0Ow1KztheXK6o5e9kvLuS4knYxiMlnck/dUD8K6GigDi7X4Y+F7ePj+1JZxcW863U+ozSTqYN3lKHZidgDuNvQhjnNNt/hb4Pgtrm3jtb0pMiRwlr+YtZoknmItuS2YQrgMAmOQOwFdtRQBxy/DXwmtt5Jtbp38tFM73cjTFlnM4l8wnd5nmndvznt04q5ofgfQNH199btEvHutsiQie8kljtlkYNIsSMSEDMASB6eldLRQByeneEbSPxBe3kx8y3GqjVrNAzK0Ny0BikzjhlIJIHqx9q29D0XTtG0ePSbGDFpGzsqOxfl3Ltyf8AaY1ch/103+8P5VLQBXubGzubGexntYXtbiNo5oig2urDDAjvkcVyUHwx8LQ6fJap/avmNJE8d42pztdQeUCI1jlLbkVQzAKDjDNnOTXa0UAYI8I6GvhIeF4oJ4tPHzAx3MizCTf5nmeaDv8AM3/NuzknmsgfC/wh9mjt5LW8mAFyJmlvZWe6+0BRL5rbsvnYhGehRSMYrtaKAOKb4Y+F2sPs5OrfaDO07X/9qT/bHZkEZBn3bypQBducYA4qw/w78JDDJppj2SeYoSZ1wPswtinB+4YlVSvQ4B6jNdbSP9xvpQBwa/DfSo9GlsbCa6ZdRmtTqVxe3UlzNLbwNuWEM5JA/h9gzd672o7b/j3j/wB0VJQAUUUUAFFFFABUVx96H/roP5GpaiuPvQ/9dB/I0AS0UUUAFFFFABRRRQAVEn/H3J/uL/WpaiT/AI+5P9xf60AS0UUUAFFFFABRRRQAVDZ/8e6/U/zNTVDZ/wDHuv1P8zQBNRRRQAUUUUAFFFFAEV5/x7n6j+YqWorz/j3P1H8xUtABRRRQAUUUUAFFFFAETf8AH3H/ALjfzFS1E3/H3H/uN/MVLQAVyniz/kevBn/X1d/+ksldXXKeLP8AkevBn/X1d/8ApLJQB1dFFFABRRRQAUUUUAFYPj3/AJFw/wDX5af+lMVbjSRrIsbSIHfO1SeWx1wKw/Hv/IuH/r8tP/SmKgDeooooAiu/+PaT6VKOgqK7/wCPaT6VKOgoAKKKKACiiigAooooAil/4+If+BfyqWopf+PiH/gX8qloAKKKKACiiigAooooAih/103+8P5VLUUP+um/3h/KpaACiiigAooooAKR/uN9KWkf7jfSgBlt/wAe8f8AuipKjtv+PeP/AHRUlABRRRQAUUUUAFRXH3of+ug/kalqK4+9D/10H8jQBLRRRQAUUUUAFFFFABUSf8fcn+4v9alqJP8Aj7k/3F/rQBLRRRQAUUUUAFFFFABUNn/x7r9T/M1NUNn/AMe6/U/zNAE1FFFABRRRQAUUUUARXn/HufqP5ipaivP+Pc/UfzFS0AFFFFABRRRQAUUUUARN/wAfcf8AuN/MVLUTf8fcf+438xUtABXKeLP+R68Gf9fV3/6SyV1dcp4s/wCR68Gf9fV3/wCkslAHV0UUUAFFFFABRRRQB5h4wjtz4uv0mtnfWpbnT20aTyizCNXHmbGx8oB8wvyODz2rY+JWn69KsN7beIVt9MS6sxLYfYkcyH7THk+YTkdu3au3rnviJLFB4VlnnkSKKO6tXd3YKqqLiMkknoAKANzZN/z3/wDHBRsm/wCe/wD44KyP+Ew8I/8AQ06H/wCDCL/4qj/hMPCP/Q06H/4MIv8A4qgDTuUlED5myMdNtSBJsD9//wCOCsS58YeEmt3A8U6HnH/QQi/+KqQeMPCOB/xVOh/+DCL/AOKoA19k3/Pf/wAcFGyb/nv/AOOCsj/hMPCP/Q06H/4MIv8A4qj/AITDwj/0NOh/+DCL/wCKoA19k3/Pf/xwUbJv+e//AI4KyP8AhMPCP/Q06H/4MIv/AIqj/hMPCP8A0NOh/wDgwi/+KoA19k3/AD3/APHBRsm/57/+OCsj/hMPCP8A0NOh/wDgwi/+Ko/4TDwj/wBDTof/AIMIv/iqANORJfPi/fc84O3pxUmyb/nv/wCOCsSTxh4SM8R/4SnQ8DOf+JhF6f71Sf8ACYeEf+hp0P8A8GEX/wAVQBr7Jv8Anv8A+OCjZN/z3/8AHBWR/wAJh4R/6GnQ/wDwYRf/ABVH/CYeEf8AoadD/wDBhF/8VQBr7Jv+e/8A44KNk3/Pf/xwVkf8Jh4R/wChp0P/AMGEX/xVH/CYeEf+hp0P/wAGEX/xVAGvsm/57/8Ajgo2Tf8APf8A8cFZH/CYeEf+hp0P/wAGEX/xVH/CYeEf+hp0P/wYRf8AxVAGlEkvmy4mwcjPy9eKl2Tf89//ABwVhxeL/CQllJ8U6HyRj/iYRen+9Uv/AAmHhH/oadD/APBhF/8AFUAa+yb/AJ7/APjgo2Tf89//ABwVkf8ACYeEf+hp0P8A8GEX/wAVR/wmHhH/AKGnQ/8AwYRf/FUAa+yb/nv/AOOCjZN/z3/8cFZH/CYeEf8AoadD/wDBhF/8VR/wmHhH/oadD/8ABhF/8VQBr7Jv+e//AI4KR0m2H992/uCsn/hMPCP/AENOh/8Agwi/+KpH8YeEdh/4qnQ+n/QQi/8AiqANW3SbyExNgbRxtp+yb/nv/wCOCsW38YeEhAgPinQ87R/zEIv/AIqn/wDCYeEf+hp0P/wYRf8AxVAGvsm/57/+OCjZN/z3/wDHBWR/wmHhH/oadD/8GEX/AMVR/wAJh4R/6GnQ/wDwYRf/ABVAGvsm/wCe/wD44KNk3/Pf/wAcFZH/AAmHhH/oadD/APBhF/8AFUf8Jh4R/wChp0P/AMGEX/xVAGvsm/57/wDjgqKdJd0WZs/Px8vTg1m/8Jh4R/6GnQ//AAYRf/FVFP4w8JFoseKdD4f/AKCEXof9qgDc2Tf89/8AxwUbJv8Anv8A+OCsj/hMPCP/AENOh/8Agwi/+Ko/4TDwj/0NOh/+DCL/AOKoA19k3/Pf/wAcFGyb/nv/AOOCsj/hMPCP/Q06H/4MIv8A4qj/AITDwj/0NOh/+DCL/wCKoA19k3/Pf/xwUbJv+e//AI4KyP8AhMPCP/Q06H/4MIv/AIqj/hMPCP8A0NOh/wDgwi/+KoA19k3/AD3/APHBUSJL9pkHnc7Vydv1rN/4TDwj/wBDTof/AIMIv/iqiTxh4S+0yN/wlGh4Kr/zEIvf/aoA3Nk3/Pf/AMcFGyb/AJ7/APjgrI/4TDwj/wBDTof/AIMIv/iqP+Ew8I/9DTof/gwi/wDiqANfZN/z3/8AHBRsm/57/wDjgrI/4TDwj/0NOh/+DCL/AOKo/wCEw8I/9DTof/gwi/8AiqANfZN/z3/8cFGyb/nv/wCOCsj/AITDwj/0NOh/+DCL/wCKo/4TDwj/ANDTof8A4MIv/iqANfZN/wA9/wDxwVFapKYF2zYGTxt96zf+Ew8I/wDQ06H/AODCL/4qorTxh4SWBQfFGhg5P/MQi9f96gDc2Tf89/8AxwUbJv8Anv8A+OCsj/hMPCP/AENOh/8Agwi/+Ko/4TDwj/0NOh/+DCL/AOKoA19k3/Pf/wAcFGyb/nv/AOOCsj/hMPCP/Q06H/4MIv8A4qj/AITDwj/0NOh/+DCL/wCKoA19k3/Pf/xwUbJv+e//AI4KyP8AhMPCP/Q06H/4MIv/AIqj/hMPCP8A0NOh/wDgwi/+KoA0rpJRCd02Rkcbfepdk3/Pf/xwVh3XjDwk0BA8UaGTkf8AMQi9R/tVL/wmHhH/AKGnQ/8AwYRf/FUAa+yb/nv/AOOCjZN/z3/8cFZH/CYeEf8AoadD/wDBhF/8VR/wmHhH/oadD/8ABhF/8VQBr7Jv+e//AI4KNk3/AD3/APHBWR/wmHhH/oadD/8ABhF/8VR/wmHhH/oadD/8GEX/AMVQBr7Jv+e//jgo2Tf89/8AxwVkf8Jh4R/6GnQ//BhF/wDFUf8ACYeEf+hp0P8A8GEX/wAVQBpskv2lB53O1udvuKk2Tf8APf8A8cFYbeMPCX2pD/wlGh42N/zEIvUf7VS/8Jh4R/6GnQ//AAYRf/FUAa+yb/nv/wCOCuW8UK48deDN0m7/AEq7/hx/y6vWl/wmHhH/AKGnQ/8AwYRf/FVgaxrmi6r4/wDB8Wl6xp99IlxdMyW1ykhUfZn5IUnAoA7uiiigAooooAKKKKACmTRRTxNFNGksbDDI6ggj3Bp9FAFD+xdG/wCgTYf+Ayf4VWv7Twvp6JJf22j2iOwRGnjjQM3oM9T7VsVxHxRuLGP7LayaW1xd3cUsC3jWMlzHZxMB5jFUU5Y8YXjJHJABoAt+MPDfhjXtJvPCztplld39uQojjj84L/eVep6dav29v4S+zz7E0SRLIbLlwsREJA53/wB38a4Z9O2agdNs9OvX1CTUrO4sL57V/ltUhjXc0pGFwFdSpIOW6c0zQYbSKG2kl8M3xgsNHitdUjOnnLXAlQhgrD98UKu+V3deMk4oA9FtNN8PXdulza2Gl3EEgykkUMbKw9QQMGpf7F0b/oE2H/gMn+FYfwut5bfw/coyT+S1/PJbyz2/kSTozbt7R4GzLFhjC8AHAzXV0AUP7F0b/oE2H/gMn+FH9i6N/wBAmw/8Bk/wq/RQBQ/sXRv+gTYf+Ayf4VW+y+F/7Q/s77No/wBt27/s+yPzNvrt64962K801j7FqXjOewsdOn0+e2nkmW7NjLuu7toSi4l27VjUNyS3JAA4HIBs6hoPhHUtb0/xBHcaQsWhm4WdI1iMeZECkSH+HbjPNady3gy1toLq5OgQwXHMEsnkqkv+6TwfwrzqCzWSKxurXQL2HT9OttPi1WA2LqZXjlyw2bcy7PvEgHOeM0+7tWitf7Rgt9bsmeW+k0iKHTFmjPmSKVR42QmPeVyM7eCeQaAPUhouikZGk6eR/wBe6f4Uf2Lo3/QJsP8AwGT/AAq1ZNO1nA10ixzmNTKqnIVscge2aloAof2Lo3/QJsP/AAGT/Cj+xdG/6BNh/wCAyf4VfooAoHRdG/6BNh/4Dp/hVGNfB8lnNexroT2sBKzTKIikZHUM3QfjWpqxt10q7N3FJNbiB/NjRSzOm05AA5JI7DmvKrIWd7EuuDR7iC3S9tGudMj02VRBaxiQIWUoPNcM4ZtoOAABnGSAdZpPh/wnpOrahqsk+kyLr9xHLbpIkQXKxqgWM/xZxnj1rTjbwZJqJ02M6A96GKfZ18ky7h1G3rkYPFecTWDR2OoG40C9ki1OxuotGiFkzGBnuJGRSAP3JIaNstjAXtiu60rS/tXjea+vLML/AGXaxxQSGLAknkXMsobHzHG1c9st60Abv9i6N/0CbD/wGT/Cj+xdG/6BNh/4DJ/hV+igCh/Yujf9Amw/8Bk/wo/sXRv+gTYf+Ayf4VfooAyb6w8N2Ns1zfWek2sC/elmijRR9SRiquo2PhSS1S1kTRoTqEbR2x2xAy7h1T+917VB8Rb210/Sra5n0dtUuBcgWsf2d5UikKsPMcICQoBbnBPYcmuEutLt7bS5bOHT73UWvtJig0ucafIuy4E0rOMFf3ADOrDdgAKOTihAdz4V0Hwvo+k2nhqP+y7y50y1jjl3xxedtVQA7r1Ga0rCz8M6hB9osLTSLuHJXzII43XI6jI4rzi80mS8Euk/2ZqEWpRzanJf3cVocyQyrJs2ucLJu3R4UN/Dg4xXRfCyK+e/1jUpraG2tZ0to4khspLWMtGrByEkAboVGSB0wM4zQDOt/sXRv+gTYf8AgMn+FH9i6N/0CbD/AMBk/wAKv0UAUP7F0b/oE2H/AIDJ/hR/Yujf9Amw/wDAZP8ACr9FAGPNa+F4b6KxmttHju5hmKBkjEjj1C9TWTrPhnwx4h1LTUt201J9E1FLyaGCONmJEciCOQDlQd+ef7orL8USaZdeOYdMbTZ7dxcW1zc6j9glkMrowMUUbqpCgEDcxIABI6kkVPBem+bqen2LaXeWs9pYXlvq85heHzHkkXGJON5YhnDKTgHqM0IDuDp/hz7M119h0ryEzul8qPauDg5OMcEEGpv7F0b/AKBNh/4DJ/hXA3Ph9JPgvdaYdNn3W0l09taqrg5E8mz5Ry3BBAOex9K9NHQUAUP7F0b/AKBNh/4DJ/hR/Yujf9Amw/8AAZP8Kv0UAUP7F0b/AKBNh/4DJ/hR/Yujf9Amw/8AAZP8Kv0j4CEtnGOcUAYsMPhOb7T5MWiSfZc/aNqxHycdd/8Ad6HrWXpvhnwuniDUPF0L6bPa6hZ29uAI4zAgiaU7lYcZYy4P+6K4xI7HVra9vLDQ7qzhto4Ik0xdNljeS0juo3kZyygO7BeEBJxnqWNaWpaRFqng3Xbq30u6W2k1ZbrTrcwvGTjyVMnlcHBZXYBh/tY70Adw1p4YW/XT2tdHW8dd625jj8wr6heuPerP9i6N/wBAmw/8Bk/wrjvFEUM/jbThZ6Xdpfw6jDNIRY5huo9m0ymcD5fLUsANwyRjaQRXoFAFD+xdG/6BNh/4DJ/hR/Yujf8AQJsP/AZP8Kv0UAUP7F0b/oE2H/gMn+FR3OmeH7W3e4udP0yCGMbnkkhRVUepJGBWnWD49urOy8Ny3V9pMurJHLG0drHE0heTcNhIUHgHBJwcAZwaAHOnhGO1gu3XQ0t7hgsEpEQSUnoFPQn6VS8H+D9B8NaHa6CYrK7kRppEeaBBI4aRnPHou8D8q4k2lnb2cd3c6ZdanbXdnfpsh0yUJHdzOjbFjZdyKQNoYgDgkkZrpbbRZ7XxR4fvpbe4kvhoc1vdThi2HUQYUE/KpJDHtk5NAG/p8XhLUZJY9Pj0O8eE4lWBYnKH3A6dDVz+xdG/6BNh/wCAyf4Vx/wujmtbqSxsxqT6XFZRqzahYLbyxTgkGMEIu/jkn5hnoxzXf0AUP7F0b/oE2H/gMn+FH9i6N/0CbD/wGT/Cr9FAFD+xdG/6BNh/4DJ/hVa9tfC9i8KXtto9s0zbIhMkaGRvRc9T7CtiuA+KUmmyXcWlz6ZK019atFNqIsJbgW1vu+ZU2K37wnp0xjJ6AEA0PF/hjwx4j0+fwzu02zvHaGcrFHGZlWOVJM7euDtxn3rVvYfCdlDJPexaJbRRyCN3mWJFVyMhST0OCDiuNsrNh4rgtU0u7Goprsl6941swU2hhYKfNxg5BVNuc5HTirlnYvofh7xemn6XJI/9os9nHJE0vmSNDCBJ82S3zkknnoaAOqsLLw1qFst1YWekXcDEgSwxxupI4PI4qf8AsXRv+gTYf+Ayf4UnhzSbXQ9EtdLtFAjgTBOOXY8sx9ySSfc1oUAUP7F0b/oE2H/gMn+FH9i6N/0CbD/wGT/Cr9FAFD+xdG/6BNh/4DJ/hVaO18LyX0lhHbaM93Eu6SBUjMiD1K9QK2K8p1iO11nW9Vs9K0u40+4tYr5bY/YZUe9uZImV3MpXaE5IGW+Y4PAAyAdMvhrwtqniez8U2cmmTQ6faXNm8UMcTxEyNExZiOhXyv8Ax41ry2/hWF7aOWDRo3uv+PdWSIGb/c/vde1cbZabY6zpviT7Jot3a6ZLpVvCLd7eS3Ms8ayEjZgFsAxqezYxyBWT4u0zUHsbCC0snkvL7QbazQS6fJIYpFORskXiJgWy2/AGAQSRijqB6l/Yujf9Amw/8Bk/wqW203TbWUTW2n2kMg4Dxwqp/MCrKAhFDHJA5PrS0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Z"/>
          <p:cNvSpPr>
            <a:spLocks noGrp="1" noChangeAspect="1" noChangeArrowheads="1"/>
          </p:cNvSpPr>
          <p:nvPr>
            <p:ph idx="1"/>
          </p:nvPr>
        </p:nvSpPr>
        <p:spPr bwMode="auto">
          <a:xfrm>
            <a:off x="838200" y="1406312"/>
            <a:ext cx="8305800" cy="61325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None/>
            </a:pPr>
            <a:r>
              <a:rPr lang="en-US" dirty="0"/>
              <a:t>Trends in stock status in the NE Atlantic (STECF, 2021*)</a:t>
            </a:r>
            <a:endParaRPr lang="de-DE" dirty="0"/>
          </a:p>
        </p:txBody>
      </p:sp>
      <p:sp>
        <p:nvSpPr>
          <p:cNvPr id="7" name="Rechteck 6"/>
          <p:cNvSpPr/>
          <p:nvPr/>
        </p:nvSpPr>
        <p:spPr>
          <a:xfrm>
            <a:off x="838200" y="6069598"/>
            <a:ext cx="5750416" cy="461665"/>
          </a:xfrm>
          <a:prstGeom prst="rect">
            <a:avLst/>
          </a:prstGeom>
        </p:spPr>
        <p:txBody>
          <a:bodyPr wrap="square">
            <a:spAutoFit/>
          </a:bodyPr>
          <a:lstStyle/>
          <a:p>
            <a:r>
              <a:rPr lang="en-US" sz="1200" b="0" i="0" u="none" strike="noStrike" dirty="0">
                <a:solidFill>
                  <a:srgbClr val="000000"/>
                </a:solidFill>
                <a:effectLst/>
                <a:latin typeface="Calibri" panose="020F0502020204030204" pitchFamily="34" charset="0"/>
              </a:rPr>
              <a:t>* Scientific, Technical and Economic Committee for Fisheries (STECF): Monitoring the performance of the Common Fisheries Policy. European Union, 2021.</a:t>
            </a:r>
            <a:endParaRPr lang="de-DE" sz="1200" dirty="0"/>
          </a:p>
        </p:txBody>
      </p:sp>
      <p:sp>
        <p:nvSpPr>
          <p:cNvPr id="10" name="Rechteck 9"/>
          <p:cNvSpPr/>
          <p:nvPr/>
        </p:nvSpPr>
        <p:spPr>
          <a:xfrm>
            <a:off x="8049746" y="2035131"/>
            <a:ext cx="3488501" cy="3631763"/>
          </a:xfrm>
          <a:prstGeom prst="rect">
            <a:avLst/>
          </a:prstGeom>
        </p:spPr>
        <p:txBody>
          <a:bodyPr wrap="square">
            <a:spAutoFit/>
          </a:bodyPr>
          <a:lstStyle/>
          <a:p>
            <a:pPr marL="342900" indent="-342900">
              <a:spcAft>
                <a:spcPts val="600"/>
              </a:spcAft>
              <a:buFont typeface="Wingdings" panose="05000000000000000000" pitchFamily="2" charset="2"/>
              <a:buChar char="§"/>
            </a:pPr>
            <a:r>
              <a:rPr lang="en-US" sz="2000" b="0" i="0" u="none" strike="noStrike" dirty="0">
                <a:solidFill>
                  <a:srgbClr val="000000"/>
                </a:solidFill>
                <a:effectLst/>
                <a:latin typeface="Calibri" panose="020F0502020204030204" pitchFamily="34" charset="0"/>
              </a:rPr>
              <a:t>Overfished stocks and stocks outside safe biological limits have been slowly decreasing since 2005.</a:t>
            </a:r>
          </a:p>
          <a:p>
            <a:pPr marL="342900" indent="-342900">
              <a:spcAft>
                <a:spcPts val="600"/>
              </a:spcAft>
              <a:buFont typeface="Wingdings" panose="05000000000000000000" pitchFamily="2" charset="2"/>
              <a:buChar char="§"/>
            </a:pPr>
            <a:r>
              <a:rPr lang="en-US" sz="2000" b="0" i="0" u="none" strike="noStrike" dirty="0">
                <a:solidFill>
                  <a:srgbClr val="000000"/>
                </a:solidFill>
                <a:effectLst/>
                <a:latin typeface="Calibri" panose="020F0502020204030204" pitchFamily="34" charset="0"/>
              </a:rPr>
              <a:t>In 2019 there was an increase again!</a:t>
            </a:r>
          </a:p>
          <a:p>
            <a:pPr marL="342900" indent="-342900">
              <a:spcAft>
                <a:spcPts val="600"/>
              </a:spcAft>
              <a:buFont typeface="Wingdings" panose="05000000000000000000" pitchFamily="2" charset="2"/>
              <a:buChar char="§"/>
            </a:pPr>
            <a:r>
              <a:rPr lang="en-US" sz="2000" b="0" i="0" u="none" strike="noStrike" dirty="0">
                <a:solidFill>
                  <a:srgbClr val="000000"/>
                </a:solidFill>
                <a:effectLst/>
                <a:latin typeface="Calibri" panose="020F0502020204030204" pitchFamily="34" charset="0"/>
              </a:rPr>
              <a:t>Only 40% stocks are simultaneously not overfished and inside safe biological limits.</a:t>
            </a:r>
            <a:endParaRPr lang="de-DE" sz="2000" dirty="0"/>
          </a:p>
        </p:txBody>
      </p:sp>
      <p:pic>
        <p:nvPicPr>
          <p:cNvPr id="11" name="Grafik 10"/>
          <p:cNvPicPr>
            <a:picLocks noChangeAspect="1"/>
          </p:cNvPicPr>
          <p:nvPr/>
        </p:nvPicPr>
        <p:blipFill>
          <a:blip r:embed="rId3"/>
          <a:stretch>
            <a:fillRect/>
          </a:stretch>
        </p:blipFill>
        <p:spPr>
          <a:xfrm>
            <a:off x="838200" y="2035131"/>
            <a:ext cx="7103981" cy="3976783"/>
          </a:xfrm>
          <a:prstGeom prst="rect">
            <a:avLst/>
          </a:prstGeom>
        </p:spPr>
      </p:pic>
      <p:pic>
        <p:nvPicPr>
          <p:cNvPr id="14" name="Bild 10"/>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100000" l="0" r="100000">
                        <a14:foregroundMark x1="50877" y1="84106" x2="50877" y2="84106"/>
                        <a14:foregroundMark x1="43860" y1="81291" x2="43860" y2="81291"/>
                        <a14:foregroundMark x1="43860" y1="81291" x2="43860" y2="81291"/>
                        <a14:foregroundMark x1="38596" y1="24172" x2="38596" y2="24172"/>
                        <a14:foregroundMark x1="35088" y1="4305" x2="35088" y2="4305"/>
                        <a14:foregroundMark x1="40351" y1="1490" x2="40351" y2="1490"/>
                        <a14:foregroundMark x1="26316" y1="98510" x2="26316" y2="98510"/>
                        <a14:foregroundMark x1="47368" y1="5298" x2="47368" y2="5298"/>
                        <a14:backgroundMark x1="87719" y1="45695" x2="87719" y2="45695"/>
                        <a14:backgroundMark x1="80702" y1="99007" x2="80702" y2="99007"/>
                        <a14:backgroundMark x1="61404" y1="99338" x2="61404" y2="99338"/>
                        <a14:backgroundMark x1="85965" y1="88576" x2="85965" y2="88576"/>
                      </a14:backgroundRemoval>
                    </a14:imgEffect>
                  </a14:imgLayer>
                </a14:imgProps>
              </a:ext>
            </a:extLst>
          </a:blip>
          <a:srcRect l="19808" t="1186" r="2995" b="1129"/>
          <a:stretch/>
        </p:blipFill>
        <p:spPr>
          <a:xfrm>
            <a:off x="-47298" y="0"/>
            <a:ext cx="511440" cy="6857999"/>
          </a:xfrm>
          <a:prstGeom prst="rect">
            <a:avLst/>
          </a:prstGeom>
        </p:spPr>
      </p:pic>
      <p:pic>
        <p:nvPicPr>
          <p:cNvPr id="15" name="Grafik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30704" y="5800091"/>
            <a:ext cx="1681194" cy="863163"/>
          </a:xfrm>
          <a:prstGeom prst="rect">
            <a:avLst/>
          </a:prstGeom>
        </p:spPr>
      </p:pic>
      <p:pic>
        <p:nvPicPr>
          <p:cNvPr id="16" name="Grafik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5505" y="6184425"/>
            <a:ext cx="2418492" cy="478829"/>
          </a:xfrm>
          <a:prstGeom prst="rect">
            <a:avLst/>
          </a:prstGeom>
        </p:spPr>
      </p:pic>
    </p:spTree>
    <p:extLst>
      <p:ext uri="{BB962C8B-B14F-4D97-AF65-F5344CB8AC3E}">
        <p14:creationId xmlns:p14="http://schemas.microsoft.com/office/powerpoint/2010/main" val="3063179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4275198" y="6084091"/>
            <a:ext cx="2553753" cy="63865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838200" y="365125"/>
            <a:ext cx="10515600" cy="956899"/>
          </a:xfrm>
        </p:spPr>
        <p:txBody>
          <a:bodyPr/>
          <a:lstStyle/>
          <a:p>
            <a:r>
              <a:rPr lang="de-DE" dirty="0"/>
              <a:t>European </a:t>
            </a:r>
            <a:r>
              <a:rPr lang="de-DE" dirty="0" err="1"/>
              <a:t>cod</a:t>
            </a:r>
            <a:r>
              <a:rPr lang="de-DE" dirty="0"/>
              <a:t>: </a:t>
            </a:r>
            <a:r>
              <a:rPr lang="de-DE" dirty="0" err="1"/>
              <a:t>Iconic</a:t>
            </a:r>
            <a:r>
              <a:rPr lang="de-DE" dirty="0"/>
              <a:t> </a:t>
            </a:r>
            <a:r>
              <a:rPr lang="de-DE" dirty="0" err="1"/>
              <a:t>fish</a:t>
            </a:r>
            <a:r>
              <a:rPr lang="de-DE" dirty="0"/>
              <a:t> at </a:t>
            </a:r>
            <a:r>
              <a:rPr lang="de-DE" dirty="0" err="1"/>
              <a:t>risk</a:t>
            </a:r>
            <a:endParaRPr lang="de-DE" dirty="0"/>
          </a:p>
        </p:txBody>
      </p:sp>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60910" y="1772878"/>
            <a:ext cx="4199962" cy="4007929"/>
          </a:xfrm>
        </p:spPr>
      </p:pic>
      <p:pic>
        <p:nvPicPr>
          <p:cNvPr id="6" name="Bild 10"/>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100000" l="0" r="100000">
                        <a14:foregroundMark x1="50877" y1="84106" x2="50877" y2="84106"/>
                        <a14:foregroundMark x1="43860" y1="81291" x2="43860" y2="81291"/>
                        <a14:foregroundMark x1="43860" y1="81291" x2="43860" y2="81291"/>
                        <a14:foregroundMark x1="38596" y1="24172" x2="38596" y2="24172"/>
                        <a14:foregroundMark x1="35088" y1="4305" x2="35088" y2="4305"/>
                        <a14:foregroundMark x1="40351" y1="1490" x2="40351" y2="1490"/>
                        <a14:foregroundMark x1="26316" y1="98510" x2="26316" y2="98510"/>
                        <a14:foregroundMark x1="47368" y1="5298" x2="47368" y2="5298"/>
                        <a14:backgroundMark x1="87719" y1="45695" x2="87719" y2="45695"/>
                        <a14:backgroundMark x1="80702" y1="99007" x2="80702" y2="99007"/>
                        <a14:backgroundMark x1="61404" y1="99338" x2="61404" y2="99338"/>
                        <a14:backgroundMark x1="85965" y1="88576" x2="85965" y2="88576"/>
                      </a14:backgroundRemoval>
                    </a14:imgEffect>
                  </a14:imgLayer>
                </a14:imgProps>
              </a:ext>
            </a:extLst>
          </a:blip>
          <a:srcRect l="19808" t="1186" r="2995" b="1129"/>
          <a:stretch/>
        </p:blipFill>
        <p:spPr>
          <a:xfrm>
            <a:off x="-47298" y="0"/>
            <a:ext cx="511440" cy="6857999"/>
          </a:xfrm>
          <a:prstGeom prst="rect">
            <a:avLst/>
          </a:prstGeom>
        </p:spPr>
      </p:pic>
      <p:pic>
        <p:nvPicPr>
          <p:cNvPr id="5" name="Grafik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30704" y="5800091"/>
            <a:ext cx="1681194" cy="863163"/>
          </a:xfrm>
          <a:prstGeom prst="rect">
            <a:avLst/>
          </a:prstGeom>
        </p:spPr>
      </p:pic>
      <p:pic>
        <p:nvPicPr>
          <p:cNvPr id="7" name="Grafik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8396" y="6184425"/>
            <a:ext cx="2418492" cy="478829"/>
          </a:xfrm>
          <a:prstGeom prst="rect">
            <a:avLst/>
          </a:prstGeom>
        </p:spPr>
      </p:pic>
      <p:sp>
        <p:nvSpPr>
          <p:cNvPr id="11" name="ZoneTexte 19">
            <a:extLst>
              <a:ext uri="{FF2B5EF4-FFF2-40B4-BE49-F238E27FC236}">
                <a16:creationId xmlns:a16="http://schemas.microsoft.com/office/drawing/2014/main" id="{B2581429-0CCD-426D-A200-62D26E30D5A6}"/>
              </a:ext>
            </a:extLst>
          </p:cNvPr>
          <p:cNvSpPr txBox="1"/>
          <p:nvPr/>
        </p:nvSpPr>
        <p:spPr>
          <a:xfrm>
            <a:off x="732414" y="5068270"/>
            <a:ext cx="2755030" cy="1463641"/>
          </a:xfrm>
          <a:prstGeom prst="rect">
            <a:avLst/>
          </a:prstGeom>
          <a:ln w="12700">
            <a:solidFill>
              <a:schemeClr val="tx1">
                <a:lumMod val="50000"/>
                <a:lumOff val="50000"/>
              </a:schemeClr>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dirty="0">
                <a:solidFill>
                  <a:srgbClr val="000000"/>
                </a:solidFill>
                <a:latin typeface="Calibri"/>
                <a:ea typeface="Calibri"/>
                <a:cs typeface="Calibri"/>
              </a:rPr>
              <a:t>Celtic Sea cod (</a:t>
            </a:r>
            <a:r>
              <a:rPr lang="en-US" sz="1800" b="1" dirty="0" err="1">
                <a:solidFill>
                  <a:srgbClr val="000000"/>
                </a:solidFill>
                <a:latin typeface="Calibri"/>
                <a:ea typeface="Calibri"/>
                <a:cs typeface="Calibri"/>
              </a:rPr>
              <a:t>Vll</a:t>
            </a:r>
            <a:r>
              <a:rPr lang="en-US" sz="1800" b="1" dirty="0">
                <a:solidFill>
                  <a:srgbClr val="000000"/>
                </a:solidFill>
                <a:latin typeface="Calibri"/>
                <a:ea typeface="Calibri"/>
                <a:cs typeface="Calibri"/>
              </a:rPr>
              <a:t> e-k)</a:t>
            </a:r>
            <a:endParaRPr lang="en-US" sz="1800" b="1" i="0" u="none" strike="noStrike" baseline="0" dirty="0">
              <a:solidFill>
                <a:srgbClr val="000000"/>
              </a:solidFill>
              <a:latin typeface="Calibri"/>
              <a:ea typeface="Calibri"/>
              <a:cs typeface="Calibri"/>
            </a:endParaRPr>
          </a:p>
          <a:p>
            <a:pPr algn="l" rtl="0">
              <a:defRPr sz="1000"/>
            </a:pPr>
            <a:endParaRPr lang="en-US" sz="1400" b="1" i="0" u="none" strike="noStrike" baseline="0" dirty="0">
              <a:solidFill>
                <a:srgbClr val="000000"/>
              </a:solidFill>
              <a:latin typeface="Calibri"/>
              <a:ea typeface="Calibri"/>
              <a:cs typeface="Calibri"/>
            </a:endParaRPr>
          </a:p>
        </p:txBody>
      </p:sp>
      <p:sp>
        <p:nvSpPr>
          <p:cNvPr id="15" name="Textfeld 14"/>
          <p:cNvSpPr txBox="1"/>
          <p:nvPr/>
        </p:nvSpPr>
        <p:spPr>
          <a:xfrm>
            <a:off x="838163" y="6193357"/>
            <a:ext cx="1902700" cy="338554"/>
          </a:xfrm>
          <a:prstGeom prst="rect">
            <a:avLst/>
          </a:prstGeom>
          <a:noFill/>
        </p:spPr>
        <p:txBody>
          <a:bodyPr wrap="none" rtlCol="0">
            <a:spAutoFit/>
          </a:bodyPr>
          <a:lstStyle/>
          <a:p>
            <a:r>
              <a:rPr lang="de-DE" sz="1600" dirty="0"/>
              <a:t>ICES </a:t>
            </a:r>
            <a:r>
              <a:rPr lang="de-DE" sz="1600" dirty="0" err="1"/>
              <a:t>advice</a:t>
            </a:r>
            <a:r>
              <a:rPr lang="de-DE" sz="1600" dirty="0"/>
              <a:t> 2022: </a:t>
            </a:r>
            <a:r>
              <a:rPr lang="de-DE" sz="1600" dirty="0">
                <a:solidFill>
                  <a:srgbClr val="FF0000"/>
                </a:solidFill>
              </a:rPr>
              <a:t>0t</a:t>
            </a:r>
          </a:p>
        </p:txBody>
      </p:sp>
      <p:sp>
        <p:nvSpPr>
          <p:cNvPr id="17" name="ZoneTexte 19">
            <a:extLst>
              <a:ext uri="{FF2B5EF4-FFF2-40B4-BE49-F238E27FC236}">
                <a16:creationId xmlns:a16="http://schemas.microsoft.com/office/drawing/2014/main" id="{B2581429-0CCD-426D-A200-62D26E30D5A6}"/>
              </a:ext>
            </a:extLst>
          </p:cNvPr>
          <p:cNvSpPr txBox="1"/>
          <p:nvPr/>
        </p:nvSpPr>
        <p:spPr>
          <a:xfrm>
            <a:off x="749896" y="3285466"/>
            <a:ext cx="2755030" cy="1463641"/>
          </a:xfrm>
          <a:prstGeom prst="rect">
            <a:avLst/>
          </a:prstGeom>
          <a:ln w="12700">
            <a:solidFill>
              <a:schemeClr val="tx1">
                <a:lumMod val="50000"/>
                <a:lumOff val="50000"/>
              </a:schemeClr>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dirty="0">
                <a:solidFill>
                  <a:srgbClr val="000000"/>
                </a:solidFill>
                <a:latin typeface="Calibri"/>
                <a:ea typeface="Calibri"/>
                <a:cs typeface="Calibri"/>
              </a:rPr>
              <a:t>Irish Sea cod (</a:t>
            </a:r>
            <a:r>
              <a:rPr lang="en-US" sz="1800" b="1" dirty="0" err="1">
                <a:solidFill>
                  <a:srgbClr val="000000"/>
                </a:solidFill>
                <a:latin typeface="Calibri"/>
                <a:ea typeface="Calibri"/>
                <a:cs typeface="Calibri"/>
              </a:rPr>
              <a:t>Vlla</a:t>
            </a:r>
            <a:r>
              <a:rPr lang="en-US" sz="1800" b="1" dirty="0">
                <a:solidFill>
                  <a:srgbClr val="000000"/>
                </a:solidFill>
                <a:latin typeface="Calibri"/>
                <a:ea typeface="Calibri"/>
                <a:cs typeface="Calibri"/>
              </a:rPr>
              <a:t>)</a:t>
            </a:r>
            <a:endParaRPr lang="en-US" sz="1800" b="1" i="0" u="none" strike="noStrike" baseline="0" dirty="0">
              <a:solidFill>
                <a:srgbClr val="000000"/>
              </a:solidFill>
              <a:latin typeface="Calibri"/>
              <a:ea typeface="Calibri"/>
              <a:cs typeface="Calibri"/>
            </a:endParaRPr>
          </a:p>
          <a:p>
            <a:pPr algn="l" rtl="0">
              <a:defRPr sz="1000"/>
            </a:pPr>
            <a:endParaRPr lang="en-US" sz="1400" b="1" i="0" u="none" strike="noStrike" baseline="0" dirty="0">
              <a:solidFill>
                <a:srgbClr val="000000"/>
              </a:solidFill>
              <a:latin typeface="Calibri"/>
              <a:ea typeface="Calibri"/>
              <a:cs typeface="Calibri"/>
            </a:endParaRPr>
          </a:p>
        </p:txBody>
      </p:sp>
      <p:sp>
        <p:nvSpPr>
          <p:cNvPr id="18" name="ZoneTexte 24">
            <a:extLst>
              <a:ext uri="{FF2B5EF4-FFF2-40B4-BE49-F238E27FC236}">
                <a16:creationId xmlns:a16="http://schemas.microsoft.com/office/drawing/2014/main" id="{6B15C4F6-6C05-4D85-9232-8BDC0D1C5F5B}"/>
              </a:ext>
            </a:extLst>
          </p:cNvPr>
          <p:cNvSpPr txBox="1"/>
          <p:nvPr/>
        </p:nvSpPr>
        <p:spPr>
          <a:xfrm>
            <a:off x="1215645" y="3622107"/>
            <a:ext cx="2349269" cy="3553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600" b="0" i="0" u="none" strike="noStrike" baseline="0" dirty="0">
                <a:solidFill>
                  <a:srgbClr val="000000"/>
                </a:solidFill>
                <a:latin typeface="+mn-lt"/>
                <a:ea typeface="Calibri"/>
                <a:cs typeface="Calibri"/>
              </a:rPr>
              <a:t>Fishing pressure</a:t>
            </a:r>
            <a:r>
              <a:rPr lang="en-US" sz="1600" dirty="0">
                <a:solidFill>
                  <a:srgbClr val="000000"/>
                </a:solidFill>
                <a:ea typeface="Calibri"/>
                <a:cs typeface="Calibri"/>
              </a:rPr>
              <a:t> </a:t>
            </a:r>
            <a:endParaRPr lang="es-ES" sz="1600" dirty="0">
              <a:latin typeface="+mn-lt"/>
            </a:endParaRPr>
          </a:p>
        </p:txBody>
      </p:sp>
      <p:sp>
        <p:nvSpPr>
          <p:cNvPr id="20" name="Textfeld 19"/>
          <p:cNvSpPr txBox="1"/>
          <p:nvPr/>
        </p:nvSpPr>
        <p:spPr>
          <a:xfrm>
            <a:off x="1215645" y="4018305"/>
            <a:ext cx="1034066" cy="338554"/>
          </a:xfrm>
          <a:prstGeom prst="rect">
            <a:avLst/>
          </a:prstGeom>
          <a:noFill/>
        </p:spPr>
        <p:txBody>
          <a:bodyPr wrap="none" rtlCol="0">
            <a:spAutoFit/>
          </a:bodyPr>
          <a:lstStyle/>
          <a:p>
            <a:r>
              <a:rPr lang="en-US" sz="1600" dirty="0"/>
              <a:t>Stock size </a:t>
            </a:r>
            <a:endParaRPr lang="ca-ES" sz="1600" dirty="0"/>
          </a:p>
        </p:txBody>
      </p:sp>
      <p:sp>
        <p:nvSpPr>
          <p:cNvPr id="21" name="Textfeld 20"/>
          <p:cNvSpPr txBox="1"/>
          <p:nvPr/>
        </p:nvSpPr>
        <p:spPr>
          <a:xfrm>
            <a:off x="855645" y="4410553"/>
            <a:ext cx="1960408" cy="338554"/>
          </a:xfrm>
          <a:prstGeom prst="rect">
            <a:avLst/>
          </a:prstGeom>
          <a:noFill/>
        </p:spPr>
        <p:txBody>
          <a:bodyPr wrap="none" rtlCol="0">
            <a:spAutoFit/>
          </a:bodyPr>
          <a:lstStyle/>
          <a:p>
            <a:r>
              <a:rPr lang="de-DE" sz="1600" dirty="0"/>
              <a:t>ICES </a:t>
            </a:r>
            <a:r>
              <a:rPr lang="de-DE" sz="1600" dirty="0" err="1"/>
              <a:t>advice</a:t>
            </a:r>
            <a:r>
              <a:rPr lang="de-DE" sz="1600" dirty="0"/>
              <a:t> 2022: 74t</a:t>
            </a:r>
          </a:p>
        </p:txBody>
      </p:sp>
      <p:sp>
        <p:nvSpPr>
          <p:cNvPr id="23" name="ZoneTexte 19">
            <a:extLst>
              <a:ext uri="{FF2B5EF4-FFF2-40B4-BE49-F238E27FC236}">
                <a16:creationId xmlns:a16="http://schemas.microsoft.com/office/drawing/2014/main" id="{B2581429-0CCD-426D-A200-62D26E30D5A6}"/>
              </a:ext>
            </a:extLst>
          </p:cNvPr>
          <p:cNvSpPr txBox="1"/>
          <p:nvPr/>
        </p:nvSpPr>
        <p:spPr>
          <a:xfrm>
            <a:off x="730077" y="1502663"/>
            <a:ext cx="2755030" cy="1463641"/>
          </a:xfrm>
          <a:prstGeom prst="rect">
            <a:avLst/>
          </a:prstGeom>
          <a:ln w="12700">
            <a:solidFill>
              <a:schemeClr val="tx1">
                <a:lumMod val="50000"/>
                <a:lumOff val="50000"/>
              </a:schemeClr>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dirty="0" err="1">
                <a:solidFill>
                  <a:srgbClr val="000000"/>
                </a:solidFill>
                <a:latin typeface="Calibri"/>
                <a:ea typeface="Calibri"/>
                <a:cs typeface="Calibri"/>
              </a:rPr>
              <a:t>Rockall</a:t>
            </a:r>
            <a:r>
              <a:rPr lang="en-US" sz="1800" b="1" dirty="0">
                <a:solidFill>
                  <a:srgbClr val="000000"/>
                </a:solidFill>
                <a:latin typeface="Calibri"/>
                <a:ea typeface="Calibri"/>
                <a:cs typeface="Calibri"/>
              </a:rPr>
              <a:t> cod (</a:t>
            </a:r>
            <a:r>
              <a:rPr lang="en-US" sz="1800" b="1" dirty="0" err="1">
                <a:solidFill>
                  <a:srgbClr val="000000"/>
                </a:solidFill>
                <a:latin typeface="Calibri"/>
                <a:ea typeface="Calibri"/>
                <a:cs typeface="Calibri"/>
              </a:rPr>
              <a:t>VIb</a:t>
            </a:r>
            <a:r>
              <a:rPr lang="en-US" sz="1800" b="1" dirty="0">
                <a:solidFill>
                  <a:srgbClr val="000000"/>
                </a:solidFill>
                <a:latin typeface="Calibri"/>
                <a:ea typeface="Calibri"/>
                <a:cs typeface="Calibri"/>
              </a:rPr>
              <a:t>) </a:t>
            </a:r>
            <a:endParaRPr lang="en-US" sz="1400" b="1" i="0" u="none" strike="noStrike" baseline="0" dirty="0">
              <a:solidFill>
                <a:srgbClr val="000000"/>
              </a:solidFill>
              <a:latin typeface="Calibri"/>
              <a:ea typeface="Calibri"/>
              <a:cs typeface="Calibri"/>
            </a:endParaRPr>
          </a:p>
        </p:txBody>
      </p:sp>
      <p:sp>
        <p:nvSpPr>
          <p:cNvPr id="24" name="ZoneTexte 24">
            <a:extLst>
              <a:ext uri="{FF2B5EF4-FFF2-40B4-BE49-F238E27FC236}">
                <a16:creationId xmlns:a16="http://schemas.microsoft.com/office/drawing/2014/main" id="{6B15C4F6-6C05-4D85-9232-8BDC0D1C5F5B}"/>
              </a:ext>
            </a:extLst>
          </p:cNvPr>
          <p:cNvSpPr txBox="1"/>
          <p:nvPr/>
        </p:nvSpPr>
        <p:spPr>
          <a:xfrm>
            <a:off x="1195826" y="1839304"/>
            <a:ext cx="2349269" cy="3553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600" b="0" i="0" u="none" strike="noStrike" baseline="0" dirty="0">
                <a:solidFill>
                  <a:srgbClr val="000000"/>
                </a:solidFill>
                <a:latin typeface="+mn-lt"/>
                <a:ea typeface="Calibri"/>
                <a:cs typeface="Calibri"/>
              </a:rPr>
              <a:t>Fishing pressure</a:t>
            </a:r>
            <a:r>
              <a:rPr lang="en-US" sz="1600" dirty="0">
                <a:solidFill>
                  <a:srgbClr val="000000"/>
                </a:solidFill>
                <a:ea typeface="Calibri"/>
                <a:cs typeface="Calibri"/>
              </a:rPr>
              <a:t> </a:t>
            </a:r>
            <a:endParaRPr lang="es-ES" sz="1600" dirty="0">
              <a:latin typeface="+mn-lt"/>
            </a:endParaRPr>
          </a:p>
        </p:txBody>
      </p:sp>
      <p:sp>
        <p:nvSpPr>
          <p:cNvPr id="26" name="Textfeld 25"/>
          <p:cNvSpPr txBox="1"/>
          <p:nvPr/>
        </p:nvSpPr>
        <p:spPr>
          <a:xfrm>
            <a:off x="1195826" y="2235502"/>
            <a:ext cx="1034066" cy="338554"/>
          </a:xfrm>
          <a:prstGeom prst="rect">
            <a:avLst/>
          </a:prstGeom>
          <a:noFill/>
        </p:spPr>
        <p:txBody>
          <a:bodyPr wrap="none" rtlCol="0">
            <a:spAutoFit/>
          </a:bodyPr>
          <a:lstStyle/>
          <a:p>
            <a:r>
              <a:rPr lang="en-US" sz="1600" dirty="0"/>
              <a:t>Stock size </a:t>
            </a:r>
            <a:endParaRPr lang="ca-ES" sz="1600" dirty="0"/>
          </a:p>
        </p:txBody>
      </p:sp>
      <p:sp>
        <p:nvSpPr>
          <p:cNvPr id="27" name="Textfeld 26"/>
          <p:cNvSpPr txBox="1"/>
          <p:nvPr/>
        </p:nvSpPr>
        <p:spPr>
          <a:xfrm>
            <a:off x="835826" y="2627750"/>
            <a:ext cx="2006896" cy="338554"/>
          </a:xfrm>
          <a:prstGeom prst="rect">
            <a:avLst/>
          </a:prstGeom>
          <a:noFill/>
        </p:spPr>
        <p:txBody>
          <a:bodyPr wrap="none" rtlCol="0">
            <a:spAutoFit/>
          </a:bodyPr>
          <a:lstStyle/>
          <a:p>
            <a:r>
              <a:rPr lang="de-DE" sz="1600" dirty="0"/>
              <a:t>ICES </a:t>
            </a:r>
            <a:r>
              <a:rPr lang="de-DE" sz="1600" dirty="0" err="1"/>
              <a:t>advice</a:t>
            </a:r>
            <a:r>
              <a:rPr lang="de-DE" sz="1600" dirty="0"/>
              <a:t> 2022: 14t</a:t>
            </a:r>
          </a:p>
        </p:txBody>
      </p:sp>
      <p:pic>
        <p:nvPicPr>
          <p:cNvPr id="28" name="5 Imagen">
            <a:extLst>
              <a:ext uri="{FF2B5EF4-FFF2-40B4-BE49-F238E27FC236}">
                <a16:creationId xmlns:a16="http://schemas.microsoft.com/office/drawing/2014/main" id="{3D46D3C1-04C3-480E-909A-569062A35DFC}"/>
              </a:ext>
            </a:extLst>
          </p:cNvPr>
          <p:cNvPicPr preferRelativeResize="0">
            <a:picLocks/>
          </p:cNvPicPr>
          <p:nvPr/>
        </p:nvPicPr>
        <p:blipFill>
          <a:blip r:embed="rId8"/>
          <a:stretch>
            <a:fillRect/>
          </a:stretch>
        </p:blipFill>
        <p:spPr>
          <a:xfrm>
            <a:off x="9262617" y="926844"/>
            <a:ext cx="360000" cy="360000"/>
          </a:xfrm>
          <a:prstGeom prst="rect">
            <a:avLst/>
          </a:prstGeom>
        </p:spPr>
      </p:pic>
      <p:sp>
        <p:nvSpPr>
          <p:cNvPr id="29" name="ZoneTexte 19">
            <a:extLst>
              <a:ext uri="{FF2B5EF4-FFF2-40B4-BE49-F238E27FC236}">
                <a16:creationId xmlns:a16="http://schemas.microsoft.com/office/drawing/2014/main" id="{B2581429-0CCD-426D-A200-62D26E30D5A6}"/>
              </a:ext>
            </a:extLst>
          </p:cNvPr>
          <p:cNvSpPr txBox="1"/>
          <p:nvPr/>
        </p:nvSpPr>
        <p:spPr>
          <a:xfrm>
            <a:off x="9156868" y="590203"/>
            <a:ext cx="2755030" cy="1463641"/>
          </a:xfrm>
          <a:prstGeom prst="rect">
            <a:avLst/>
          </a:prstGeom>
          <a:ln>
            <a:solidFill>
              <a:schemeClr val="tx1">
                <a:lumMod val="50000"/>
                <a:lumOff val="50000"/>
              </a:schemeClr>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dirty="0">
                <a:solidFill>
                  <a:srgbClr val="000000"/>
                </a:solidFill>
                <a:latin typeface="Calibri"/>
                <a:ea typeface="Calibri"/>
                <a:cs typeface="Calibri"/>
              </a:rPr>
              <a:t>West of Scotland cod (</a:t>
            </a:r>
            <a:r>
              <a:rPr lang="en-US" sz="1800" b="1" dirty="0" err="1">
                <a:solidFill>
                  <a:srgbClr val="000000"/>
                </a:solidFill>
                <a:latin typeface="Calibri"/>
                <a:ea typeface="Calibri"/>
                <a:cs typeface="Calibri"/>
              </a:rPr>
              <a:t>Vla</a:t>
            </a:r>
            <a:r>
              <a:rPr lang="en-US" sz="1800" b="1" dirty="0">
                <a:solidFill>
                  <a:srgbClr val="000000"/>
                </a:solidFill>
                <a:latin typeface="Calibri"/>
                <a:ea typeface="Calibri"/>
                <a:cs typeface="Calibri"/>
              </a:rPr>
              <a:t>)</a:t>
            </a:r>
            <a:endParaRPr lang="en-US" sz="1800" b="1" i="0" u="none" strike="noStrike" baseline="0" dirty="0">
              <a:solidFill>
                <a:srgbClr val="000000"/>
              </a:solidFill>
              <a:latin typeface="Calibri"/>
              <a:ea typeface="Calibri"/>
              <a:cs typeface="Calibri"/>
            </a:endParaRPr>
          </a:p>
          <a:p>
            <a:pPr algn="l" rtl="0">
              <a:defRPr sz="1000"/>
            </a:pPr>
            <a:endParaRPr lang="en-US" sz="1400" b="1" i="0" u="none" strike="noStrike" baseline="0" dirty="0">
              <a:solidFill>
                <a:srgbClr val="000000"/>
              </a:solidFill>
              <a:latin typeface="Calibri"/>
              <a:ea typeface="Calibri"/>
              <a:cs typeface="Calibri"/>
            </a:endParaRPr>
          </a:p>
        </p:txBody>
      </p:sp>
      <p:sp>
        <p:nvSpPr>
          <p:cNvPr id="30" name="ZoneTexte 24">
            <a:extLst>
              <a:ext uri="{FF2B5EF4-FFF2-40B4-BE49-F238E27FC236}">
                <a16:creationId xmlns:a16="http://schemas.microsoft.com/office/drawing/2014/main" id="{6B15C4F6-6C05-4D85-9232-8BDC0D1C5F5B}"/>
              </a:ext>
            </a:extLst>
          </p:cNvPr>
          <p:cNvSpPr txBox="1"/>
          <p:nvPr/>
        </p:nvSpPr>
        <p:spPr>
          <a:xfrm>
            <a:off x="9934866" y="924570"/>
            <a:ext cx="1542700" cy="3553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600" b="0" i="0" u="none" strike="noStrike" baseline="0" dirty="0">
                <a:solidFill>
                  <a:srgbClr val="000000"/>
                </a:solidFill>
                <a:latin typeface="+mn-lt"/>
                <a:ea typeface="Calibri"/>
                <a:cs typeface="Calibri"/>
              </a:rPr>
              <a:t>Fishing </a:t>
            </a:r>
            <a:r>
              <a:rPr lang="en-US" sz="1600" b="0" i="0" u="none" strike="noStrike" baseline="0" dirty="0" smtClean="0">
                <a:solidFill>
                  <a:srgbClr val="000000"/>
                </a:solidFill>
                <a:latin typeface="+mn-lt"/>
                <a:ea typeface="Calibri"/>
                <a:cs typeface="Calibri"/>
              </a:rPr>
              <a:t>pressure</a:t>
            </a:r>
            <a:endParaRPr lang="es-ES" sz="1600" dirty="0">
              <a:latin typeface="+mn-lt"/>
            </a:endParaRPr>
          </a:p>
        </p:txBody>
      </p:sp>
      <p:sp>
        <p:nvSpPr>
          <p:cNvPr id="33" name="Textfeld 32"/>
          <p:cNvSpPr txBox="1"/>
          <p:nvPr/>
        </p:nvSpPr>
        <p:spPr>
          <a:xfrm>
            <a:off x="9262617" y="1715290"/>
            <a:ext cx="1902700" cy="338554"/>
          </a:xfrm>
          <a:prstGeom prst="rect">
            <a:avLst/>
          </a:prstGeom>
          <a:noFill/>
        </p:spPr>
        <p:txBody>
          <a:bodyPr wrap="none" rtlCol="0">
            <a:spAutoFit/>
          </a:bodyPr>
          <a:lstStyle/>
          <a:p>
            <a:r>
              <a:rPr lang="de-DE" sz="1600" dirty="0"/>
              <a:t>ICES </a:t>
            </a:r>
            <a:r>
              <a:rPr lang="de-DE" sz="1600" dirty="0" err="1"/>
              <a:t>advice</a:t>
            </a:r>
            <a:r>
              <a:rPr lang="de-DE" sz="1600" dirty="0"/>
              <a:t> 2022: </a:t>
            </a:r>
            <a:r>
              <a:rPr lang="de-DE" sz="1600" dirty="0">
                <a:solidFill>
                  <a:srgbClr val="FF0000"/>
                </a:solidFill>
              </a:rPr>
              <a:t>0t</a:t>
            </a:r>
          </a:p>
        </p:txBody>
      </p:sp>
      <p:pic>
        <p:nvPicPr>
          <p:cNvPr id="34" name="5 Imagen">
            <a:extLst>
              <a:ext uri="{FF2B5EF4-FFF2-40B4-BE49-F238E27FC236}">
                <a16:creationId xmlns:a16="http://schemas.microsoft.com/office/drawing/2014/main" id="{3D46D3C1-04C3-480E-909A-569062A35DFC}"/>
              </a:ext>
            </a:extLst>
          </p:cNvPr>
          <p:cNvPicPr preferRelativeResize="0">
            <a:picLocks/>
          </p:cNvPicPr>
          <p:nvPr/>
        </p:nvPicPr>
        <p:blipFill>
          <a:blip r:embed="rId8"/>
          <a:stretch>
            <a:fillRect/>
          </a:stretch>
        </p:blipFill>
        <p:spPr>
          <a:xfrm>
            <a:off x="9262617" y="4471282"/>
            <a:ext cx="360000" cy="360000"/>
          </a:xfrm>
          <a:prstGeom prst="rect">
            <a:avLst/>
          </a:prstGeom>
        </p:spPr>
      </p:pic>
      <p:sp>
        <p:nvSpPr>
          <p:cNvPr id="35" name="ZoneTexte 19">
            <a:extLst>
              <a:ext uri="{FF2B5EF4-FFF2-40B4-BE49-F238E27FC236}">
                <a16:creationId xmlns:a16="http://schemas.microsoft.com/office/drawing/2014/main" id="{B2581429-0CCD-426D-A200-62D26E30D5A6}"/>
              </a:ext>
            </a:extLst>
          </p:cNvPr>
          <p:cNvSpPr txBox="1"/>
          <p:nvPr/>
        </p:nvSpPr>
        <p:spPr>
          <a:xfrm>
            <a:off x="9156868" y="4134641"/>
            <a:ext cx="2755030" cy="1463641"/>
          </a:xfrm>
          <a:prstGeom prst="rect">
            <a:avLst/>
          </a:prstGeom>
          <a:ln>
            <a:solidFill>
              <a:schemeClr val="tx1">
                <a:lumMod val="50000"/>
                <a:lumOff val="50000"/>
              </a:schemeClr>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dirty="0">
                <a:solidFill>
                  <a:srgbClr val="000000"/>
                </a:solidFill>
                <a:latin typeface="Calibri"/>
                <a:ea typeface="Calibri"/>
                <a:cs typeface="Calibri"/>
              </a:rPr>
              <a:t>North Sea cod (IV, </a:t>
            </a:r>
            <a:r>
              <a:rPr lang="en-US" sz="1800" b="1" dirty="0" err="1">
                <a:solidFill>
                  <a:srgbClr val="000000"/>
                </a:solidFill>
                <a:latin typeface="Calibri"/>
                <a:ea typeface="Calibri"/>
                <a:cs typeface="Calibri"/>
              </a:rPr>
              <a:t>Vd</a:t>
            </a:r>
            <a:r>
              <a:rPr lang="en-US" sz="1800" b="1" dirty="0">
                <a:solidFill>
                  <a:srgbClr val="000000"/>
                </a:solidFill>
                <a:latin typeface="Calibri"/>
                <a:ea typeface="Calibri"/>
                <a:cs typeface="Calibri"/>
              </a:rPr>
              <a:t>, 20)</a:t>
            </a:r>
            <a:endParaRPr lang="en-US" sz="1800" b="1" i="0" u="none" strike="noStrike" baseline="0" dirty="0">
              <a:solidFill>
                <a:srgbClr val="000000"/>
              </a:solidFill>
              <a:latin typeface="Calibri"/>
              <a:ea typeface="Calibri"/>
              <a:cs typeface="Calibri"/>
            </a:endParaRPr>
          </a:p>
          <a:p>
            <a:pPr algn="l" rtl="0">
              <a:defRPr sz="1000"/>
            </a:pPr>
            <a:endParaRPr lang="en-US" sz="1400" b="1" i="0" u="none" strike="noStrike" baseline="0" dirty="0">
              <a:solidFill>
                <a:srgbClr val="000000"/>
              </a:solidFill>
              <a:latin typeface="Calibri"/>
              <a:ea typeface="Calibri"/>
              <a:cs typeface="Calibri"/>
            </a:endParaRPr>
          </a:p>
        </p:txBody>
      </p:sp>
      <p:sp>
        <p:nvSpPr>
          <p:cNvPr id="36" name="ZoneTexte 24">
            <a:extLst>
              <a:ext uri="{FF2B5EF4-FFF2-40B4-BE49-F238E27FC236}">
                <a16:creationId xmlns:a16="http://schemas.microsoft.com/office/drawing/2014/main" id="{6B15C4F6-6C05-4D85-9232-8BDC0D1C5F5B}"/>
              </a:ext>
            </a:extLst>
          </p:cNvPr>
          <p:cNvSpPr txBox="1"/>
          <p:nvPr/>
        </p:nvSpPr>
        <p:spPr>
          <a:xfrm>
            <a:off x="9622617" y="4471282"/>
            <a:ext cx="1731183" cy="3553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600" b="0" i="0" u="none" strike="noStrike" baseline="0" dirty="0">
                <a:solidFill>
                  <a:srgbClr val="000000"/>
                </a:solidFill>
                <a:latin typeface="+mn-lt"/>
                <a:ea typeface="Calibri"/>
                <a:cs typeface="Calibri"/>
              </a:rPr>
              <a:t>Fishing </a:t>
            </a:r>
            <a:r>
              <a:rPr lang="en-US" sz="1600" b="0" i="0" u="none" strike="noStrike" baseline="0" dirty="0" smtClean="0">
                <a:solidFill>
                  <a:srgbClr val="000000"/>
                </a:solidFill>
                <a:latin typeface="+mn-lt"/>
                <a:ea typeface="Calibri"/>
                <a:cs typeface="Calibri"/>
              </a:rPr>
              <a:t>pressure</a:t>
            </a:r>
            <a:endParaRPr lang="es-ES" sz="1600" dirty="0">
              <a:latin typeface="+mn-lt"/>
            </a:endParaRPr>
          </a:p>
        </p:txBody>
      </p:sp>
      <p:pic>
        <p:nvPicPr>
          <p:cNvPr id="37" name="5 Imagen">
            <a:extLst>
              <a:ext uri="{FF2B5EF4-FFF2-40B4-BE49-F238E27FC236}">
                <a16:creationId xmlns:a16="http://schemas.microsoft.com/office/drawing/2014/main" id="{872CD138-666F-484C-BA16-F9B5D8732B36}"/>
              </a:ext>
            </a:extLst>
          </p:cNvPr>
          <p:cNvPicPr preferRelativeResize="0">
            <a:picLocks/>
          </p:cNvPicPr>
          <p:nvPr/>
        </p:nvPicPr>
        <p:blipFill>
          <a:blip r:embed="rId8"/>
          <a:stretch>
            <a:fillRect/>
          </a:stretch>
        </p:blipFill>
        <p:spPr>
          <a:xfrm>
            <a:off x="9262617" y="4856757"/>
            <a:ext cx="360000" cy="360000"/>
          </a:xfrm>
          <a:prstGeom prst="rect">
            <a:avLst/>
          </a:prstGeom>
        </p:spPr>
      </p:pic>
      <p:sp>
        <p:nvSpPr>
          <p:cNvPr id="38" name="Textfeld 37"/>
          <p:cNvSpPr txBox="1"/>
          <p:nvPr/>
        </p:nvSpPr>
        <p:spPr>
          <a:xfrm>
            <a:off x="9946711" y="4853578"/>
            <a:ext cx="987578" cy="338554"/>
          </a:xfrm>
          <a:prstGeom prst="rect">
            <a:avLst/>
          </a:prstGeom>
          <a:noFill/>
        </p:spPr>
        <p:txBody>
          <a:bodyPr wrap="none" rtlCol="0">
            <a:spAutoFit/>
          </a:bodyPr>
          <a:lstStyle/>
          <a:p>
            <a:r>
              <a:rPr lang="en-US" sz="1600" dirty="0"/>
              <a:t>Stock </a:t>
            </a:r>
            <a:r>
              <a:rPr lang="en-US" sz="1600" dirty="0" smtClean="0"/>
              <a:t>size</a:t>
            </a:r>
            <a:endParaRPr lang="ca-ES" sz="1600" dirty="0"/>
          </a:p>
        </p:txBody>
      </p:sp>
      <p:sp>
        <p:nvSpPr>
          <p:cNvPr id="39" name="Textfeld 38"/>
          <p:cNvSpPr txBox="1"/>
          <p:nvPr/>
        </p:nvSpPr>
        <p:spPr>
          <a:xfrm>
            <a:off x="9262617" y="5259728"/>
            <a:ext cx="2324291" cy="338554"/>
          </a:xfrm>
          <a:prstGeom prst="rect">
            <a:avLst/>
          </a:prstGeom>
          <a:noFill/>
        </p:spPr>
        <p:txBody>
          <a:bodyPr wrap="none" rtlCol="0">
            <a:spAutoFit/>
          </a:bodyPr>
          <a:lstStyle/>
          <a:p>
            <a:r>
              <a:rPr lang="de-DE" sz="1600" dirty="0"/>
              <a:t>ICES </a:t>
            </a:r>
            <a:r>
              <a:rPr lang="de-DE" sz="1600" dirty="0" err="1"/>
              <a:t>advice</a:t>
            </a:r>
            <a:r>
              <a:rPr lang="de-DE" sz="1600" dirty="0"/>
              <a:t> 2022: 14,276t</a:t>
            </a:r>
          </a:p>
        </p:txBody>
      </p:sp>
      <p:cxnSp>
        <p:nvCxnSpPr>
          <p:cNvPr id="47" name="Gerade Verbindung mit Pfeil 46"/>
          <p:cNvCxnSpPr>
            <a:stCxn id="11" idx="3"/>
          </p:cNvCxnSpPr>
          <p:nvPr/>
        </p:nvCxnSpPr>
        <p:spPr>
          <a:xfrm flipV="1">
            <a:off x="3487444" y="5155654"/>
            <a:ext cx="2076074" cy="6444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p:nvCxnSpPr>
        <p:spPr>
          <a:xfrm>
            <a:off x="3485107" y="4024320"/>
            <a:ext cx="2739423" cy="34326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p:nvCxnSpPr>
        <p:spPr>
          <a:xfrm>
            <a:off x="3475881" y="2272449"/>
            <a:ext cx="1393574" cy="106604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ZoneTexte 19">
            <a:extLst>
              <a:ext uri="{FF2B5EF4-FFF2-40B4-BE49-F238E27FC236}">
                <a16:creationId xmlns:a16="http://schemas.microsoft.com/office/drawing/2014/main" id="{B2581429-0CCD-426D-A200-62D26E30D5A6}"/>
              </a:ext>
            </a:extLst>
          </p:cNvPr>
          <p:cNvSpPr txBox="1"/>
          <p:nvPr/>
        </p:nvSpPr>
        <p:spPr>
          <a:xfrm>
            <a:off x="9156868" y="2362348"/>
            <a:ext cx="2755030" cy="1463641"/>
          </a:xfrm>
          <a:prstGeom prst="rect">
            <a:avLst/>
          </a:prstGeom>
          <a:ln>
            <a:solidFill>
              <a:schemeClr val="tx1">
                <a:lumMod val="50000"/>
                <a:lumOff val="50000"/>
              </a:schemeClr>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dirty="0">
                <a:solidFill>
                  <a:srgbClr val="000000"/>
                </a:solidFill>
                <a:latin typeface="Calibri"/>
                <a:ea typeface="Calibri"/>
                <a:cs typeface="Calibri"/>
              </a:rPr>
              <a:t>Kattegat cod (21)</a:t>
            </a:r>
            <a:endParaRPr lang="en-US" sz="1800" b="1" i="0" u="none" strike="noStrike" baseline="0" dirty="0">
              <a:solidFill>
                <a:srgbClr val="000000"/>
              </a:solidFill>
              <a:latin typeface="Calibri"/>
              <a:ea typeface="Calibri"/>
              <a:cs typeface="Calibri"/>
            </a:endParaRPr>
          </a:p>
          <a:p>
            <a:pPr algn="l" rtl="0">
              <a:defRPr sz="1000"/>
            </a:pPr>
            <a:endParaRPr lang="en-US" sz="1400" b="1" i="0" u="none" strike="noStrike" baseline="0" dirty="0">
              <a:solidFill>
                <a:srgbClr val="000000"/>
              </a:solidFill>
              <a:latin typeface="Calibri"/>
              <a:ea typeface="Calibri"/>
              <a:cs typeface="Calibri"/>
            </a:endParaRPr>
          </a:p>
        </p:txBody>
      </p:sp>
      <p:sp>
        <p:nvSpPr>
          <p:cNvPr id="54" name="ZoneTexte 24">
            <a:extLst>
              <a:ext uri="{FF2B5EF4-FFF2-40B4-BE49-F238E27FC236}">
                <a16:creationId xmlns:a16="http://schemas.microsoft.com/office/drawing/2014/main" id="{6B15C4F6-6C05-4D85-9232-8BDC0D1C5F5B}"/>
              </a:ext>
            </a:extLst>
          </p:cNvPr>
          <p:cNvSpPr txBox="1"/>
          <p:nvPr/>
        </p:nvSpPr>
        <p:spPr>
          <a:xfrm>
            <a:off x="9622617" y="2698989"/>
            <a:ext cx="2349269" cy="3553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600" b="0" i="0" u="none" strike="noStrike" baseline="0" dirty="0">
                <a:solidFill>
                  <a:srgbClr val="000000"/>
                </a:solidFill>
                <a:latin typeface="+mn-lt"/>
                <a:ea typeface="Calibri"/>
                <a:cs typeface="Calibri"/>
              </a:rPr>
              <a:t>Fishing </a:t>
            </a:r>
            <a:r>
              <a:rPr lang="en-US" sz="1600" b="0" i="0" u="none" strike="noStrike" baseline="0" dirty="0" smtClean="0">
                <a:solidFill>
                  <a:srgbClr val="000000"/>
                </a:solidFill>
                <a:latin typeface="+mn-lt"/>
                <a:ea typeface="Calibri"/>
                <a:cs typeface="Calibri"/>
              </a:rPr>
              <a:t>pressure</a:t>
            </a:r>
            <a:endParaRPr lang="es-ES" sz="1600" dirty="0">
              <a:latin typeface="+mn-lt"/>
            </a:endParaRPr>
          </a:p>
        </p:txBody>
      </p:sp>
      <p:pic>
        <p:nvPicPr>
          <p:cNvPr id="55" name="5 Imagen">
            <a:extLst>
              <a:ext uri="{FF2B5EF4-FFF2-40B4-BE49-F238E27FC236}">
                <a16:creationId xmlns:a16="http://schemas.microsoft.com/office/drawing/2014/main" id="{872CD138-666F-484C-BA16-F9B5D8732B36}"/>
              </a:ext>
            </a:extLst>
          </p:cNvPr>
          <p:cNvPicPr preferRelativeResize="0">
            <a:picLocks/>
          </p:cNvPicPr>
          <p:nvPr/>
        </p:nvPicPr>
        <p:blipFill>
          <a:blip r:embed="rId8"/>
          <a:stretch>
            <a:fillRect/>
          </a:stretch>
        </p:blipFill>
        <p:spPr>
          <a:xfrm>
            <a:off x="9262617" y="3084464"/>
            <a:ext cx="360000" cy="360000"/>
          </a:xfrm>
          <a:prstGeom prst="rect">
            <a:avLst/>
          </a:prstGeom>
        </p:spPr>
      </p:pic>
      <p:sp>
        <p:nvSpPr>
          <p:cNvPr id="56" name="Textfeld 55"/>
          <p:cNvSpPr txBox="1"/>
          <p:nvPr/>
        </p:nvSpPr>
        <p:spPr>
          <a:xfrm>
            <a:off x="9946711" y="3076356"/>
            <a:ext cx="987578" cy="338554"/>
          </a:xfrm>
          <a:prstGeom prst="rect">
            <a:avLst/>
          </a:prstGeom>
          <a:noFill/>
        </p:spPr>
        <p:txBody>
          <a:bodyPr wrap="none" rtlCol="0">
            <a:spAutoFit/>
          </a:bodyPr>
          <a:lstStyle/>
          <a:p>
            <a:r>
              <a:rPr lang="en-US" sz="1600" dirty="0"/>
              <a:t>Stock </a:t>
            </a:r>
            <a:r>
              <a:rPr lang="en-US" sz="1600" dirty="0" smtClean="0"/>
              <a:t>size</a:t>
            </a:r>
            <a:endParaRPr lang="ca-ES" sz="1600" dirty="0"/>
          </a:p>
        </p:txBody>
      </p:sp>
      <p:sp>
        <p:nvSpPr>
          <p:cNvPr id="57" name="Textfeld 56"/>
          <p:cNvSpPr txBox="1"/>
          <p:nvPr/>
        </p:nvSpPr>
        <p:spPr>
          <a:xfrm>
            <a:off x="9262617" y="3487435"/>
            <a:ext cx="1902700" cy="338554"/>
          </a:xfrm>
          <a:prstGeom prst="rect">
            <a:avLst/>
          </a:prstGeom>
          <a:noFill/>
        </p:spPr>
        <p:txBody>
          <a:bodyPr wrap="none" rtlCol="0">
            <a:spAutoFit/>
          </a:bodyPr>
          <a:lstStyle/>
          <a:p>
            <a:r>
              <a:rPr lang="de-DE" sz="1600" dirty="0"/>
              <a:t>ICES </a:t>
            </a:r>
            <a:r>
              <a:rPr lang="de-DE" sz="1600" dirty="0" err="1"/>
              <a:t>advice</a:t>
            </a:r>
            <a:r>
              <a:rPr lang="de-DE" sz="1600" dirty="0"/>
              <a:t> 2022: </a:t>
            </a:r>
            <a:r>
              <a:rPr lang="de-DE" sz="1600" dirty="0">
                <a:solidFill>
                  <a:srgbClr val="FF0000"/>
                </a:solidFill>
              </a:rPr>
              <a:t>0t</a:t>
            </a:r>
          </a:p>
        </p:txBody>
      </p:sp>
      <p:cxnSp>
        <p:nvCxnSpPr>
          <p:cNvPr id="61" name="Gerade Verbindung mit Pfeil 60"/>
          <p:cNvCxnSpPr/>
          <p:nvPr/>
        </p:nvCxnSpPr>
        <p:spPr>
          <a:xfrm flipH="1">
            <a:off x="5746749" y="1292099"/>
            <a:ext cx="3410119" cy="19183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Gerade Verbindung mit Pfeil 62"/>
          <p:cNvCxnSpPr>
            <a:stCxn id="35" idx="1"/>
          </p:cNvCxnSpPr>
          <p:nvPr/>
        </p:nvCxnSpPr>
        <p:spPr>
          <a:xfrm flipH="1" flipV="1">
            <a:off x="7669387" y="3912303"/>
            <a:ext cx="1487481" cy="9541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6" name="Grafik 65"/>
          <p:cNvPicPr>
            <a:picLocks noChangeAspect="1"/>
          </p:cNvPicPr>
          <p:nvPr/>
        </p:nvPicPr>
        <p:blipFill>
          <a:blip r:embed="rId9"/>
          <a:stretch>
            <a:fillRect/>
          </a:stretch>
        </p:blipFill>
        <p:spPr>
          <a:xfrm>
            <a:off x="866591" y="1882350"/>
            <a:ext cx="360000" cy="302290"/>
          </a:xfrm>
          <a:prstGeom prst="rect">
            <a:avLst/>
          </a:prstGeom>
        </p:spPr>
      </p:pic>
      <p:pic>
        <p:nvPicPr>
          <p:cNvPr id="68" name="Grafik 67"/>
          <p:cNvPicPr>
            <a:picLocks noChangeAspect="1"/>
          </p:cNvPicPr>
          <p:nvPr/>
        </p:nvPicPr>
        <p:blipFill>
          <a:blip r:embed="rId9"/>
          <a:stretch>
            <a:fillRect/>
          </a:stretch>
        </p:blipFill>
        <p:spPr>
          <a:xfrm>
            <a:off x="866662" y="2253634"/>
            <a:ext cx="360000" cy="302290"/>
          </a:xfrm>
          <a:prstGeom prst="rect">
            <a:avLst/>
          </a:prstGeom>
        </p:spPr>
      </p:pic>
      <p:pic>
        <p:nvPicPr>
          <p:cNvPr id="69" name="Grafik 68"/>
          <p:cNvPicPr>
            <a:picLocks noChangeAspect="1"/>
          </p:cNvPicPr>
          <p:nvPr/>
        </p:nvPicPr>
        <p:blipFill>
          <a:blip r:embed="rId9"/>
          <a:stretch>
            <a:fillRect/>
          </a:stretch>
        </p:blipFill>
        <p:spPr>
          <a:xfrm>
            <a:off x="866520" y="3675635"/>
            <a:ext cx="360000" cy="302290"/>
          </a:xfrm>
          <a:prstGeom prst="rect">
            <a:avLst/>
          </a:prstGeom>
        </p:spPr>
      </p:pic>
      <p:pic>
        <p:nvPicPr>
          <p:cNvPr id="70" name="Grafik 69"/>
          <p:cNvPicPr>
            <a:picLocks noChangeAspect="1"/>
          </p:cNvPicPr>
          <p:nvPr/>
        </p:nvPicPr>
        <p:blipFill>
          <a:blip r:embed="rId9"/>
          <a:stretch>
            <a:fillRect/>
          </a:stretch>
        </p:blipFill>
        <p:spPr>
          <a:xfrm>
            <a:off x="866591" y="4046919"/>
            <a:ext cx="360000" cy="302290"/>
          </a:xfrm>
          <a:prstGeom prst="rect">
            <a:avLst/>
          </a:prstGeom>
        </p:spPr>
      </p:pic>
      <p:pic>
        <p:nvPicPr>
          <p:cNvPr id="72" name="Grafik 71"/>
          <p:cNvPicPr>
            <a:picLocks noChangeAspect="1"/>
          </p:cNvPicPr>
          <p:nvPr/>
        </p:nvPicPr>
        <p:blipFill>
          <a:blip r:embed="rId9"/>
          <a:stretch>
            <a:fillRect/>
          </a:stretch>
        </p:blipFill>
        <p:spPr>
          <a:xfrm>
            <a:off x="9263969" y="2743926"/>
            <a:ext cx="360000" cy="302290"/>
          </a:xfrm>
          <a:prstGeom prst="rect">
            <a:avLst/>
          </a:prstGeom>
        </p:spPr>
      </p:pic>
      <p:cxnSp>
        <p:nvCxnSpPr>
          <p:cNvPr id="75" name="Gerade Verbindung mit Pfeil 74"/>
          <p:cNvCxnSpPr/>
          <p:nvPr/>
        </p:nvCxnSpPr>
        <p:spPr>
          <a:xfrm flipH="1">
            <a:off x="8408436" y="3117067"/>
            <a:ext cx="746937" cy="16380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Rechteck 79"/>
          <p:cNvSpPr/>
          <p:nvPr/>
        </p:nvSpPr>
        <p:spPr>
          <a:xfrm>
            <a:off x="4559979" y="6084091"/>
            <a:ext cx="3237004" cy="307777"/>
          </a:xfrm>
          <a:prstGeom prst="rect">
            <a:avLst/>
          </a:prstGeom>
        </p:spPr>
        <p:txBody>
          <a:bodyPr wrap="square">
            <a:spAutoFit/>
          </a:bodyPr>
          <a:lstStyle/>
          <a:p>
            <a:r>
              <a:rPr lang="en-US" sz="1400" dirty="0"/>
              <a:t>F &gt; </a:t>
            </a:r>
            <a:r>
              <a:rPr lang="en-US" sz="1400" dirty="0" err="1" smtClean="0"/>
              <a:t>Fmsy</a:t>
            </a:r>
            <a:r>
              <a:rPr lang="en-US" sz="1400" dirty="0" smtClean="0"/>
              <a:t>, </a:t>
            </a:r>
            <a:r>
              <a:rPr lang="en-US" sz="1400" dirty="0"/>
              <a:t>SSB &lt; MSY </a:t>
            </a:r>
            <a:r>
              <a:rPr lang="en-US" sz="1400" dirty="0" err="1" smtClean="0"/>
              <a:t>Btrigger</a:t>
            </a:r>
            <a:endParaRPr lang="en-US" sz="1400" dirty="0" smtClean="0"/>
          </a:p>
        </p:txBody>
      </p:sp>
      <p:pic>
        <p:nvPicPr>
          <p:cNvPr id="51" name="5 Imagen">
            <a:extLst>
              <a:ext uri="{FF2B5EF4-FFF2-40B4-BE49-F238E27FC236}">
                <a16:creationId xmlns:a16="http://schemas.microsoft.com/office/drawing/2014/main" id="{872CD138-666F-484C-BA16-F9B5D8732B36}"/>
              </a:ext>
            </a:extLst>
          </p:cNvPr>
          <p:cNvPicPr preferRelativeResize="0">
            <a:picLocks/>
          </p:cNvPicPr>
          <p:nvPr/>
        </p:nvPicPr>
        <p:blipFill>
          <a:blip r:embed="rId8"/>
          <a:stretch>
            <a:fillRect/>
          </a:stretch>
        </p:blipFill>
        <p:spPr>
          <a:xfrm>
            <a:off x="9577551" y="3087079"/>
            <a:ext cx="360000" cy="360000"/>
          </a:xfrm>
          <a:prstGeom prst="rect">
            <a:avLst/>
          </a:prstGeom>
        </p:spPr>
      </p:pic>
      <p:pic>
        <p:nvPicPr>
          <p:cNvPr id="52" name="5 Imagen">
            <a:extLst>
              <a:ext uri="{FF2B5EF4-FFF2-40B4-BE49-F238E27FC236}">
                <a16:creationId xmlns:a16="http://schemas.microsoft.com/office/drawing/2014/main" id="{872CD138-666F-484C-BA16-F9B5D8732B36}"/>
              </a:ext>
            </a:extLst>
          </p:cNvPr>
          <p:cNvPicPr preferRelativeResize="0">
            <a:picLocks/>
          </p:cNvPicPr>
          <p:nvPr/>
        </p:nvPicPr>
        <p:blipFill>
          <a:blip r:embed="rId8"/>
          <a:stretch>
            <a:fillRect/>
          </a:stretch>
        </p:blipFill>
        <p:spPr>
          <a:xfrm>
            <a:off x="9262617" y="1278290"/>
            <a:ext cx="360000" cy="360000"/>
          </a:xfrm>
          <a:prstGeom prst="rect">
            <a:avLst/>
          </a:prstGeom>
        </p:spPr>
      </p:pic>
      <p:sp>
        <p:nvSpPr>
          <p:cNvPr id="58" name="Textfeld 57"/>
          <p:cNvSpPr txBox="1"/>
          <p:nvPr/>
        </p:nvSpPr>
        <p:spPr>
          <a:xfrm>
            <a:off x="9946711" y="1270182"/>
            <a:ext cx="987578" cy="338554"/>
          </a:xfrm>
          <a:prstGeom prst="rect">
            <a:avLst/>
          </a:prstGeom>
          <a:noFill/>
        </p:spPr>
        <p:txBody>
          <a:bodyPr wrap="none" rtlCol="0">
            <a:spAutoFit/>
          </a:bodyPr>
          <a:lstStyle/>
          <a:p>
            <a:r>
              <a:rPr lang="en-US" sz="1600" dirty="0"/>
              <a:t>Stock </a:t>
            </a:r>
            <a:r>
              <a:rPr lang="en-US" sz="1600" dirty="0" smtClean="0"/>
              <a:t>size</a:t>
            </a:r>
            <a:endParaRPr lang="ca-ES" sz="1600" dirty="0"/>
          </a:p>
        </p:txBody>
      </p:sp>
      <p:pic>
        <p:nvPicPr>
          <p:cNvPr id="59" name="5 Imagen">
            <a:extLst>
              <a:ext uri="{FF2B5EF4-FFF2-40B4-BE49-F238E27FC236}">
                <a16:creationId xmlns:a16="http://schemas.microsoft.com/office/drawing/2014/main" id="{872CD138-666F-484C-BA16-F9B5D8732B36}"/>
              </a:ext>
            </a:extLst>
          </p:cNvPr>
          <p:cNvPicPr preferRelativeResize="0">
            <a:picLocks/>
          </p:cNvPicPr>
          <p:nvPr/>
        </p:nvPicPr>
        <p:blipFill>
          <a:blip r:embed="rId8"/>
          <a:stretch>
            <a:fillRect/>
          </a:stretch>
        </p:blipFill>
        <p:spPr>
          <a:xfrm>
            <a:off x="9577551" y="1280905"/>
            <a:ext cx="360000" cy="360000"/>
          </a:xfrm>
          <a:prstGeom prst="rect">
            <a:avLst/>
          </a:prstGeom>
        </p:spPr>
      </p:pic>
      <p:pic>
        <p:nvPicPr>
          <p:cNvPr id="60" name="5 Imagen">
            <a:extLst>
              <a:ext uri="{FF2B5EF4-FFF2-40B4-BE49-F238E27FC236}">
                <a16:creationId xmlns:a16="http://schemas.microsoft.com/office/drawing/2014/main" id="{872CD138-666F-484C-BA16-F9B5D8732B36}"/>
              </a:ext>
            </a:extLst>
          </p:cNvPr>
          <p:cNvPicPr preferRelativeResize="0">
            <a:picLocks/>
          </p:cNvPicPr>
          <p:nvPr/>
        </p:nvPicPr>
        <p:blipFill>
          <a:blip r:embed="rId8"/>
          <a:stretch>
            <a:fillRect/>
          </a:stretch>
        </p:blipFill>
        <p:spPr>
          <a:xfrm>
            <a:off x="9572728" y="934324"/>
            <a:ext cx="360000" cy="360000"/>
          </a:xfrm>
          <a:prstGeom prst="rect">
            <a:avLst/>
          </a:prstGeom>
        </p:spPr>
      </p:pic>
      <p:pic>
        <p:nvPicPr>
          <p:cNvPr id="62" name="5 Imagen">
            <a:extLst>
              <a:ext uri="{FF2B5EF4-FFF2-40B4-BE49-F238E27FC236}">
                <a16:creationId xmlns:a16="http://schemas.microsoft.com/office/drawing/2014/main" id="{872CD138-666F-484C-BA16-F9B5D8732B36}"/>
              </a:ext>
            </a:extLst>
          </p:cNvPr>
          <p:cNvPicPr preferRelativeResize="0">
            <a:picLocks/>
          </p:cNvPicPr>
          <p:nvPr/>
        </p:nvPicPr>
        <p:blipFill>
          <a:blip r:embed="rId8"/>
          <a:stretch>
            <a:fillRect/>
          </a:stretch>
        </p:blipFill>
        <p:spPr>
          <a:xfrm>
            <a:off x="9572728" y="4855712"/>
            <a:ext cx="360000" cy="360000"/>
          </a:xfrm>
          <a:prstGeom prst="rect">
            <a:avLst/>
          </a:prstGeom>
        </p:spPr>
      </p:pic>
      <p:pic>
        <p:nvPicPr>
          <p:cNvPr id="64" name="5 Imagen">
            <a:extLst>
              <a:ext uri="{FF2B5EF4-FFF2-40B4-BE49-F238E27FC236}">
                <a16:creationId xmlns:a16="http://schemas.microsoft.com/office/drawing/2014/main" id="{3D46D3C1-04C3-480E-909A-569062A35DFC}"/>
              </a:ext>
            </a:extLst>
          </p:cNvPr>
          <p:cNvPicPr preferRelativeResize="0">
            <a:picLocks/>
          </p:cNvPicPr>
          <p:nvPr/>
        </p:nvPicPr>
        <p:blipFill>
          <a:blip r:embed="rId8"/>
          <a:stretch>
            <a:fillRect/>
          </a:stretch>
        </p:blipFill>
        <p:spPr>
          <a:xfrm>
            <a:off x="844179" y="5437469"/>
            <a:ext cx="360000" cy="360000"/>
          </a:xfrm>
          <a:prstGeom prst="rect">
            <a:avLst/>
          </a:prstGeom>
        </p:spPr>
      </p:pic>
      <p:sp>
        <p:nvSpPr>
          <p:cNvPr id="65" name="ZoneTexte 24">
            <a:extLst>
              <a:ext uri="{FF2B5EF4-FFF2-40B4-BE49-F238E27FC236}">
                <a16:creationId xmlns:a16="http://schemas.microsoft.com/office/drawing/2014/main" id="{6B15C4F6-6C05-4D85-9232-8BDC0D1C5F5B}"/>
              </a:ext>
            </a:extLst>
          </p:cNvPr>
          <p:cNvSpPr txBox="1"/>
          <p:nvPr/>
        </p:nvSpPr>
        <p:spPr>
          <a:xfrm>
            <a:off x="1516428" y="5435195"/>
            <a:ext cx="1542700" cy="3553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600" b="0" i="0" u="none" strike="noStrike" baseline="0" dirty="0">
                <a:solidFill>
                  <a:srgbClr val="000000"/>
                </a:solidFill>
                <a:latin typeface="+mn-lt"/>
                <a:ea typeface="Calibri"/>
                <a:cs typeface="Calibri"/>
              </a:rPr>
              <a:t>Fishing </a:t>
            </a:r>
            <a:r>
              <a:rPr lang="en-US" sz="1600" b="0" i="0" u="none" strike="noStrike" baseline="0" dirty="0" smtClean="0">
                <a:solidFill>
                  <a:srgbClr val="000000"/>
                </a:solidFill>
                <a:latin typeface="+mn-lt"/>
                <a:ea typeface="Calibri"/>
                <a:cs typeface="Calibri"/>
              </a:rPr>
              <a:t>pressure</a:t>
            </a:r>
            <a:endParaRPr lang="es-ES" sz="1600" dirty="0">
              <a:latin typeface="+mn-lt"/>
            </a:endParaRPr>
          </a:p>
        </p:txBody>
      </p:sp>
      <p:pic>
        <p:nvPicPr>
          <p:cNvPr id="67" name="5 Imagen">
            <a:extLst>
              <a:ext uri="{FF2B5EF4-FFF2-40B4-BE49-F238E27FC236}">
                <a16:creationId xmlns:a16="http://schemas.microsoft.com/office/drawing/2014/main" id="{872CD138-666F-484C-BA16-F9B5D8732B36}"/>
              </a:ext>
            </a:extLst>
          </p:cNvPr>
          <p:cNvPicPr preferRelativeResize="0">
            <a:picLocks/>
          </p:cNvPicPr>
          <p:nvPr/>
        </p:nvPicPr>
        <p:blipFill>
          <a:blip r:embed="rId8"/>
          <a:stretch>
            <a:fillRect/>
          </a:stretch>
        </p:blipFill>
        <p:spPr>
          <a:xfrm>
            <a:off x="844179" y="5788915"/>
            <a:ext cx="360000" cy="360000"/>
          </a:xfrm>
          <a:prstGeom prst="rect">
            <a:avLst/>
          </a:prstGeom>
        </p:spPr>
      </p:pic>
      <p:sp>
        <p:nvSpPr>
          <p:cNvPr id="71" name="Textfeld 70"/>
          <p:cNvSpPr txBox="1"/>
          <p:nvPr/>
        </p:nvSpPr>
        <p:spPr>
          <a:xfrm>
            <a:off x="1528273" y="5780807"/>
            <a:ext cx="987578" cy="338554"/>
          </a:xfrm>
          <a:prstGeom prst="rect">
            <a:avLst/>
          </a:prstGeom>
          <a:noFill/>
        </p:spPr>
        <p:txBody>
          <a:bodyPr wrap="none" rtlCol="0">
            <a:spAutoFit/>
          </a:bodyPr>
          <a:lstStyle/>
          <a:p>
            <a:r>
              <a:rPr lang="en-US" sz="1600" dirty="0"/>
              <a:t>Stock </a:t>
            </a:r>
            <a:r>
              <a:rPr lang="en-US" sz="1600" dirty="0" smtClean="0"/>
              <a:t>size</a:t>
            </a:r>
            <a:endParaRPr lang="ca-ES" sz="1600" dirty="0"/>
          </a:p>
        </p:txBody>
      </p:sp>
      <p:pic>
        <p:nvPicPr>
          <p:cNvPr id="73" name="5 Imagen">
            <a:extLst>
              <a:ext uri="{FF2B5EF4-FFF2-40B4-BE49-F238E27FC236}">
                <a16:creationId xmlns:a16="http://schemas.microsoft.com/office/drawing/2014/main" id="{872CD138-666F-484C-BA16-F9B5D8732B36}"/>
              </a:ext>
            </a:extLst>
          </p:cNvPr>
          <p:cNvPicPr preferRelativeResize="0">
            <a:picLocks/>
          </p:cNvPicPr>
          <p:nvPr/>
        </p:nvPicPr>
        <p:blipFill>
          <a:blip r:embed="rId8"/>
          <a:stretch>
            <a:fillRect/>
          </a:stretch>
        </p:blipFill>
        <p:spPr>
          <a:xfrm>
            <a:off x="1159113" y="5791530"/>
            <a:ext cx="360000" cy="360000"/>
          </a:xfrm>
          <a:prstGeom prst="rect">
            <a:avLst/>
          </a:prstGeom>
        </p:spPr>
      </p:pic>
      <p:pic>
        <p:nvPicPr>
          <p:cNvPr id="74" name="5 Imagen">
            <a:extLst>
              <a:ext uri="{FF2B5EF4-FFF2-40B4-BE49-F238E27FC236}">
                <a16:creationId xmlns:a16="http://schemas.microsoft.com/office/drawing/2014/main" id="{872CD138-666F-484C-BA16-F9B5D8732B36}"/>
              </a:ext>
            </a:extLst>
          </p:cNvPr>
          <p:cNvPicPr preferRelativeResize="0">
            <a:picLocks/>
          </p:cNvPicPr>
          <p:nvPr/>
        </p:nvPicPr>
        <p:blipFill>
          <a:blip r:embed="rId8"/>
          <a:stretch>
            <a:fillRect/>
          </a:stretch>
        </p:blipFill>
        <p:spPr>
          <a:xfrm>
            <a:off x="1154290" y="5444949"/>
            <a:ext cx="360000" cy="360000"/>
          </a:xfrm>
          <a:prstGeom prst="rect">
            <a:avLst/>
          </a:prstGeom>
        </p:spPr>
      </p:pic>
      <p:pic>
        <p:nvPicPr>
          <p:cNvPr id="76" name="5 Imagen">
            <a:extLst>
              <a:ext uri="{FF2B5EF4-FFF2-40B4-BE49-F238E27FC236}">
                <a16:creationId xmlns:a16="http://schemas.microsoft.com/office/drawing/2014/main" id="{3D46D3C1-04C3-480E-909A-569062A35DFC}"/>
              </a:ext>
            </a:extLst>
          </p:cNvPr>
          <p:cNvPicPr preferRelativeResize="0">
            <a:picLocks/>
          </p:cNvPicPr>
          <p:nvPr/>
        </p:nvPicPr>
        <p:blipFill>
          <a:blip r:embed="rId8"/>
          <a:stretch>
            <a:fillRect/>
          </a:stretch>
        </p:blipFill>
        <p:spPr>
          <a:xfrm>
            <a:off x="4343811" y="6133649"/>
            <a:ext cx="252000" cy="252000"/>
          </a:xfrm>
          <a:prstGeom prst="rect">
            <a:avLst/>
          </a:prstGeom>
        </p:spPr>
      </p:pic>
      <p:pic>
        <p:nvPicPr>
          <p:cNvPr id="77" name="5 Imagen">
            <a:extLst>
              <a:ext uri="{FF2B5EF4-FFF2-40B4-BE49-F238E27FC236}">
                <a16:creationId xmlns:a16="http://schemas.microsoft.com/office/drawing/2014/main" id="{872CD138-666F-484C-BA16-F9B5D8732B36}"/>
              </a:ext>
            </a:extLst>
          </p:cNvPr>
          <p:cNvPicPr preferRelativeResize="0">
            <a:picLocks/>
          </p:cNvPicPr>
          <p:nvPr/>
        </p:nvPicPr>
        <p:blipFill>
          <a:blip r:embed="rId8"/>
          <a:stretch>
            <a:fillRect/>
          </a:stretch>
        </p:blipFill>
        <p:spPr>
          <a:xfrm>
            <a:off x="4346171" y="6462163"/>
            <a:ext cx="252000" cy="252000"/>
          </a:xfrm>
          <a:prstGeom prst="rect">
            <a:avLst/>
          </a:prstGeom>
        </p:spPr>
      </p:pic>
      <p:pic>
        <p:nvPicPr>
          <p:cNvPr id="78" name="5 Imagen">
            <a:extLst>
              <a:ext uri="{FF2B5EF4-FFF2-40B4-BE49-F238E27FC236}">
                <a16:creationId xmlns:a16="http://schemas.microsoft.com/office/drawing/2014/main" id="{872CD138-666F-484C-BA16-F9B5D8732B36}"/>
              </a:ext>
            </a:extLst>
          </p:cNvPr>
          <p:cNvPicPr preferRelativeResize="0">
            <a:picLocks/>
          </p:cNvPicPr>
          <p:nvPr/>
        </p:nvPicPr>
        <p:blipFill>
          <a:blip r:embed="rId8"/>
          <a:stretch>
            <a:fillRect/>
          </a:stretch>
        </p:blipFill>
        <p:spPr>
          <a:xfrm>
            <a:off x="4559979" y="6462163"/>
            <a:ext cx="252000" cy="252000"/>
          </a:xfrm>
          <a:prstGeom prst="rect">
            <a:avLst/>
          </a:prstGeom>
        </p:spPr>
      </p:pic>
      <p:sp>
        <p:nvSpPr>
          <p:cNvPr id="3" name="Textfeld 2"/>
          <p:cNvSpPr txBox="1"/>
          <p:nvPr/>
        </p:nvSpPr>
        <p:spPr>
          <a:xfrm>
            <a:off x="4776087" y="6414966"/>
            <a:ext cx="1584088" cy="307777"/>
          </a:xfrm>
          <a:prstGeom prst="rect">
            <a:avLst/>
          </a:prstGeom>
          <a:noFill/>
        </p:spPr>
        <p:txBody>
          <a:bodyPr wrap="none" rtlCol="0">
            <a:spAutoFit/>
          </a:bodyPr>
          <a:lstStyle/>
          <a:p>
            <a:r>
              <a:rPr lang="en-US" sz="1400" dirty="0"/>
              <a:t>F &gt; </a:t>
            </a:r>
            <a:r>
              <a:rPr lang="en-US" sz="1400" dirty="0" err="1" smtClean="0"/>
              <a:t>Flim</a:t>
            </a:r>
            <a:r>
              <a:rPr lang="en-US" sz="1400" dirty="0" smtClean="0"/>
              <a:t>, SSB </a:t>
            </a:r>
            <a:r>
              <a:rPr lang="en-US" sz="1400" dirty="0"/>
              <a:t>&lt; </a:t>
            </a:r>
            <a:r>
              <a:rPr lang="en-US" sz="1400" dirty="0" err="1" smtClean="0"/>
              <a:t>Blim</a:t>
            </a:r>
            <a:endParaRPr lang="de-DE" sz="1400" dirty="0"/>
          </a:p>
        </p:txBody>
      </p:sp>
    </p:spTree>
    <p:extLst>
      <p:ext uri="{BB962C8B-B14F-4D97-AF65-F5344CB8AC3E}">
        <p14:creationId xmlns:p14="http://schemas.microsoft.com/office/powerpoint/2010/main" val="1142943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68986"/>
            <a:ext cx="10515600" cy="1001096"/>
          </a:xfrm>
        </p:spPr>
        <p:txBody>
          <a:bodyPr>
            <a:normAutofit fontScale="90000"/>
          </a:bodyPr>
          <a:lstStyle/>
          <a:p>
            <a:r>
              <a:rPr lang="de-DE" dirty="0" err="1"/>
              <a:t>Overfishing</a:t>
            </a:r>
            <a:r>
              <a:rPr lang="de-DE" dirty="0"/>
              <a:t> </a:t>
            </a:r>
            <a:r>
              <a:rPr lang="de-DE" dirty="0" err="1"/>
              <a:t>of</a:t>
            </a:r>
            <a:r>
              <a:rPr lang="de-DE" dirty="0"/>
              <a:t> North </a:t>
            </a:r>
            <a:r>
              <a:rPr lang="de-DE" dirty="0" err="1"/>
              <a:t>Sea</a:t>
            </a:r>
            <a:r>
              <a:rPr lang="de-DE" dirty="0"/>
              <a:t> </a:t>
            </a:r>
            <a:r>
              <a:rPr lang="de-DE" dirty="0" err="1"/>
              <a:t>cod</a:t>
            </a:r>
            <a:r>
              <a:rPr lang="de-DE" dirty="0"/>
              <a:t>:</a:t>
            </a:r>
            <a:br>
              <a:rPr lang="de-DE" dirty="0"/>
            </a:br>
            <a:r>
              <a:rPr lang="de-DE" dirty="0"/>
              <a:t>TACs on </a:t>
            </a:r>
            <a:r>
              <a:rPr lang="de-DE" dirty="0" err="1"/>
              <a:t>paper</a:t>
            </a:r>
            <a:r>
              <a:rPr lang="de-DE" dirty="0"/>
              <a:t> vs. Reality</a:t>
            </a:r>
          </a:p>
        </p:txBody>
      </p:sp>
      <p:pic>
        <p:nvPicPr>
          <p:cNvPr id="10" name="Inhaltsplatzhalter 9"/>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24050" b="18463"/>
          <a:stretch/>
        </p:blipFill>
        <p:spPr>
          <a:xfrm>
            <a:off x="838200" y="2551299"/>
            <a:ext cx="9748046" cy="1825752"/>
          </a:xfrm>
        </p:spPr>
      </p:pic>
      <p:pic>
        <p:nvPicPr>
          <p:cNvPr id="6" name="Bild 10"/>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100000" l="0" r="100000">
                        <a14:foregroundMark x1="50877" y1="84106" x2="50877" y2="84106"/>
                        <a14:foregroundMark x1="43860" y1="81291" x2="43860" y2="81291"/>
                        <a14:foregroundMark x1="43860" y1="81291" x2="43860" y2="81291"/>
                        <a14:foregroundMark x1="38596" y1="24172" x2="38596" y2="24172"/>
                        <a14:foregroundMark x1="35088" y1="4305" x2="35088" y2="4305"/>
                        <a14:foregroundMark x1="40351" y1="1490" x2="40351" y2="1490"/>
                        <a14:foregroundMark x1="26316" y1="98510" x2="26316" y2="98510"/>
                        <a14:foregroundMark x1="47368" y1="5298" x2="47368" y2="5298"/>
                        <a14:backgroundMark x1="87719" y1="45695" x2="87719" y2="45695"/>
                        <a14:backgroundMark x1="80702" y1="99007" x2="80702" y2="99007"/>
                        <a14:backgroundMark x1="61404" y1="99338" x2="61404" y2="99338"/>
                        <a14:backgroundMark x1="85965" y1="88576" x2="85965" y2="88576"/>
                      </a14:backgroundRemoval>
                    </a14:imgEffect>
                  </a14:imgLayer>
                </a14:imgProps>
              </a:ext>
            </a:extLst>
          </a:blip>
          <a:srcRect l="19808" t="1186" r="2995" b="1129"/>
          <a:stretch/>
        </p:blipFill>
        <p:spPr>
          <a:xfrm>
            <a:off x="-47298" y="0"/>
            <a:ext cx="511440" cy="6857999"/>
          </a:xfrm>
          <a:prstGeom prst="rect">
            <a:avLst/>
          </a:prstGeom>
        </p:spPr>
      </p:pic>
      <p:pic>
        <p:nvPicPr>
          <p:cNvPr id="7" name="Grafik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30704" y="5800091"/>
            <a:ext cx="1681194" cy="863163"/>
          </a:xfrm>
          <a:prstGeom prst="rect">
            <a:avLst/>
          </a:prstGeom>
        </p:spPr>
      </p:pic>
      <p:pic>
        <p:nvPicPr>
          <p:cNvPr id="8" name="Grafik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5505" y="6184425"/>
            <a:ext cx="2418492" cy="478829"/>
          </a:xfrm>
          <a:prstGeom prst="rect">
            <a:avLst/>
          </a:prstGeom>
        </p:spPr>
      </p:pic>
      <p:sp>
        <p:nvSpPr>
          <p:cNvPr id="11" name="Textfeld 10"/>
          <p:cNvSpPr txBox="1"/>
          <p:nvPr/>
        </p:nvSpPr>
        <p:spPr>
          <a:xfrm>
            <a:off x="857942" y="4722461"/>
            <a:ext cx="6331798" cy="923330"/>
          </a:xfrm>
          <a:prstGeom prst="rect">
            <a:avLst/>
          </a:prstGeom>
          <a:noFill/>
        </p:spPr>
        <p:txBody>
          <a:bodyPr wrap="none" rtlCol="0">
            <a:spAutoFit/>
          </a:bodyPr>
          <a:lstStyle/>
          <a:p>
            <a:pPr marL="285750" indent="-285750">
              <a:buFont typeface="Wingdings" panose="05000000000000000000" pitchFamily="2" charset="2"/>
              <a:buChar char="Ø"/>
            </a:pPr>
            <a:r>
              <a:rPr lang="de-DE" dirty="0" err="1"/>
              <a:t>Weight</a:t>
            </a:r>
            <a:r>
              <a:rPr lang="de-DE" dirty="0"/>
              <a:t> in </a:t>
            </a:r>
            <a:r>
              <a:rPr lang="de-DE" dirty="0" err="1"/>
              <a:t>tonnes</a:t>
            </a:r>
            <a:endParaRPr lang="de-DE" dirty="0"/>
          </a:p>
          <a:p>
            <a:pPr marL="285750" indent="-285750">
              <a:buFont typeface="Wingdings" panose="05000000000000000000" pitchFamily="2" charset="2"/>
              <a:buChar char="Ø"/>
            </a:pPr>
            <a:r>
              <a:rPr lang="de-DE" dirty="0"/>
              <a:t>North </a:t>
            </a:r>
            <a:r>
              <a:rPr lang="de-DE" dirty="0" err="1"/>
              <a:t>Sea</a:t>
            </a:r>
            <a:r>
              <a:rPr lang="de-DE" dirty="0"/>
              <a:t>: ICES </a:t>
            </a:r>
            <a:r>
              <a:rPr lang="de-DE" dirty="0" err="1"/>
              <a:t>subarea</a:t>
            </a:r>
            <a:r>
              <a:rPr lang="de-DE" dirty="0"/>
              <a:t> 4</a:t>
            </a:r>
          </a:p>
          <a:p>
            <a:pPr marL="285750" indent="-285750">
              <a:buFont typeface="Wingdings" panose="05000000000000000000" pitchFamily="2" charset="2"/>
              <a:buChar char="Ø"/>
            </a:pPr>
            <a:r>
              <a:rPr lang="de-DE" dirty="0" err="1"/>
              <a:t>Landings</a:t>
            </a:r>
            <a:r>
              <a:rPr lang="de-DE" dirty="0"/>
              <a:t> </a:t>
            </a:r>
            <a:r>
              <a:rPr lang="de-DE" dirty="0" err="1"/>
              <a:t>and</a:t>
            </a:r>
            <a:r>
              <a:rPr lang="de-DE" dirty="0"/>
              <a:t> </a:t>
            </a:r>
            <a:r>
              <a:rPr lang="de-DE" dirty="0" err="1"/>
              <a:t>discards</a:t>
            </a:r>
            <a:r>
              <a:rPr lang="de-DE" dirty="0"/>
              <a:t> </a:t>
            </a:r>
            <a:r>
              <a:rPr lang="de-DE" dirty="0" err="1"/>
              <a:t>are</a:t>
            </a:r>
            <a:r>
              <a:rPr lang="de-DE" dirty="0"/>
              <a:t> ICES </a:t>
            </a:r>
            <a:r>
              <a:rPr lang="de-DE" dirty="0" err="1"/>
              <a:t>estimates</a:t>
            </a:r>
            <a:r>
              <a:rPr lang="de-DE" dirty="0"/>
              <a:t> </a:t>
            </a:r>
            <a:r>
              <a:rPr lang="de-DE" dirty="0" err="1"/>
              <a:t>from</a:t>
            </a:r>
            <a:r>
              <a:rPr lang="de-DE" dirty="0"/>
              <a:t> </a:t>
            </a:r>
            <a:r>
              <a:rPr lang="de-DE" dirty="0" err="1"/>
              <a:t>the</a:t>
            </a:r>
            <a:r>
              <a:rPr lang="de-DE" dirty="0"/>
              <a:t> 2021 </a:t>
            </a:r>
            <a:r>
              <a:rPr lang="de-DE" dirty="0" err="1"/>
              <a:t>advice</a:t>
            </a:r>
            <a:endParaRPr lang="de-DE" dirty="0"/>
          </a:p>
        </p:txBody>
      </p:sp>
      <p:sp>
        <p:nvSpPr>
          <p:cNvPr id="13" name="Rechteck 12"/>
          <p:cNvSpPr/>
          <p:nvPr/>
        </p:nvSpPr>
        <p:spPr>
          <a:xfrm>
            <a:off x="838200" y="6285339"/>
            <a:ext cx="5750416" cy="276999"/>
          </a:xfrm>
          <a:prstGeom prst="rect">
            <a:avLst/>
          </a:prstGeom>
        </p:spPr>
        <p:txBody>
          <a:bodyPr wrap="square">
            <a:spAutoFit/>
          </a:bodyPr>
          <a:lstStyle/>
          <a:p>
            <a:r>
              <a:rPr lang="en-US" sz="1200" b="0" i="0" u="none" strike="noStrike" dirty="0">
                <a:solidFill>
                  <a:srgbClr val="000000"/>
                </a:solidFill>
                <a:effectLst/>
                <a:latin typeface="Calibri" panose="020F0502020204030204" pitchFamily="34" charset="0"/>
              </a:rPr>
              <a:t>* </a:t>
            </a:r>
            <a:r>
              <a:rPr lang="de-DE" sz="1200" b="0" i="1" u="none" strike="noStrike" baseline="0" dirty="0">
                <a:solidFill>
                  <a:srgbClr val="000000"/>
                </a:solidFill>
                <a:latin typeface="Calibri" panose="020F0502020204030204" pitchFamily="34" charset="0"/>
              </a:rPr>
              <a:t>ICES </a:t>
            </a:r>
            <a:r>
              <a:rPr lang="de-DE" sz="1200" b="0" i="1" u="none" strike="noStrike" baseline="0" dirty="0" err="1">
                <a:solidFill>
                  <a:srgbClr val="000000"/>
                </a:solidFill>
                <a:latin typeface="Calibri" panose="020F0502020204030204" pitchFamily="34" charset="0"/>
              </a:rPr>
              <a:t>Advice</a:t>
            </a:r>
            <a:r>
              <a:rPr lang="de-DE" sz="1200" b="0" i="1" u="none" strike="noStrike" baseline="0" dirty="0">
                <a:solidFill>
                  <a:srgbClr val="000000"/>
                </a:solidFill>
                <a:latin typeface="Calibri" panose="020F0502020204030204" pitchFamily="34" charset="0"/>
              </a:rPr>
              <a:t> 2021 – cod.27.47d20 – https://doi.org/10.17895/ices.advice.7746 </a:t>
            </a:r>
            <a:endParaRPr lang="de-DE" sz="1200" dirty="0"/>
          </a:p>
        </p:txBody>
      </p:sp>
      <p:sp>
        <p:nvSpPr>
          <p:cNvPr id="14" name="Textfeld 13"/>
          <p:cNvSpPr txBox="1"/>
          <p:nvPr/>
        </p:nvSpPr>
        <p:spPr>
          <a:xfrm>
            <a:off x="915742" y="2144895"/>
            <a:ext cx="5934381" cy="400110"/>
          </a:xfrm>
          <a:prstGeom prst="rect">
            <a:avLst/>
          </a:prstGeom>
          <a:noFill/>
        </p:spPr>
        <p:txBody>
          <a:bodyPr wrap="none" rtlCol="0">
            <a:spAutoFit/>
          </a:bodyPr>
          <a:lstStyle/>
          <a:p>
            <a:r>
              <a:rPr lang="de-DE" sz="2000" dirty="0" err="1"/>
              <a:t>Amount</a:t>
            </a:r>
            <a:r>
              <a:rPr lang="de-DE" sz="2000" dirty="0"/>
              <a:t> </a:t>
            </a:r>
            <a:r>
              <a:rPr lang="de-DE" sz="2000" dirty="0" err="1"/>
              <a:t>of</a:t>
            </a:r>
            <a:r>
              <a:rPr lang="de-DE" sz="2000" dirty="0"/>
              <a:t> </a:t>
            </a:r>
            <a:r>
              <a:rPr lang="de-DE" sz="2000" dirty="0" err="1"/>
              <a:t>Atlantic</a:t>
            </a:r>
            <a:r>
              <a:rPr lang="de-DE" sz="2000" dirty="0"/>
              <a:t> </a:t>
            </a:r>
            <a:r>
              <a:rPr lang="de-DE" sz="2000" dirty="0" err="1"/>
              <a:t>cod</a:t>
            </a:r>
            <a:r>
              <a:rPr lang="de-DE" sz="2000" dirty="0"/>
              <a:t> </a:t>
            </a:r>
            <a:r>
              <a:rPr lang="de-DE" sz="2000" dirty="0" err="1"/>
              <a:t>caught</a:t>
            </a:r>
            <a:r>
              <a:rPr lang="de-DE" sz="2000" dirty="0"/>
              <a:t> in </a:t>
            </a:r>
            <a:r>
              <a:rPr lang="de-DE" sz="2000" dirty="0" err="1"/>
              <a:t>the</a:t>
            </a:r>
            <a:r>
              <a:rPr lang="de-DE" sz="2000" dirty="0"/>
              <a:t> North </a:t>
            </a:r>
            <a:r>
              <a:rPr lang="de-DE" sz="2000" dirty="0" err="1"/>
              <a:t>Sea</a:t>
            </a:r>
            <a:r>
              <a:rPr lang="de-DE" sz="2000" dirty="0"/>
              <a:t> in 2020</a:t>
            </a:r>
          </a:p>
        </p:txBody>
      </p:sp>
      <p:sp>
        <p:nvSpPr>
          <p:cNvPr id="3" name="Geschweifte Klammer rechts 2"/>
          <p:cNvSpPr/>
          <p:nvPr/>
        </p:nvSpPr>
        <p:spPr>
          <a:xfrm rot="5400000">
            <a:off x="8524736" y="3537813"/>
            <a:ext cx="282955" cy="2829260"/>
          </a:xfrm>
          <a:prstGeom prst="rightBrace">
            <a:avLst>
              <a:gd name="adj1" fmla="val 8333"/>
              <a:gd name="adj2" fmla="val 4962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ln w="28575">
                <a:solidFill>
                  <a:schemeClr val="tx1"/>
                </a:solidFill>
              </a:ln>
            </a:endParaRPr>
          </a:p>
        </p:txBody>
      </p:sp>
      <p:sp>
        <p:nvSpPr>
          <p:cNvPr id="15" name="Geschweifte Klammer rechts 14"/>
          <p:cNvSpPr/>
          <p:nvPr/>
        </p:nvSpPr>
        <p:spPr>
          <a:xfrm rot="5400000">
            <a:off x="8749097" y="3445470"/>
            <a:ext cx="329083" cy="2334409"/>
          </a:xfrm>
          <a:prstGeom prst="rightBrace">
            <a:avLst>
              <a:gd name="adj1" fmla="val 8333"/>
              <a:gd name="adj2" fmla="val 4962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ln w="28575">
                <a:solidFill>
                  <a:schemeClr val="tx1"/>
                </a:solidFill>
              </a:ln>
            </a:endParaRPr>
          </a:p>
        </p:txBody>
      </p:sp>
      <p:sp>
        <p:nvSpPr>
          <p:cNvPr id="4" name="Textfeld 3"/>
          <p:cNvSpPr txBox="1"/>
          <p:nvPr/>
        </p:nvSpPr>
        <p:spPr>
          <a:xfrm>
            <a:off x="10188603" y="4339981"/>
            <a:ext cx="583814" cy="369332"/>
          </a:xfrm>
          <a:prstGeom prst="rect">
            <a:avLst/>
          </a:prstGeom>
          <a:noFill/>
        </p:spPr>
        <p:txBody>
          <a:bodyPr wrap="none" rtlCol="0">
            <a:spAutoFit/>
          </a:bodyPr>
          <a:lstStyle/>
          <a:p>
            <a:r>
              <a:rPr lang="de-DE" dirty="0"/>
              <a:t>34%</a:t>
            </a:r>
          </a:p>
        </p:txBody>
      </p:sp>
      <p:sp>
        <p:nvSpPr>
          <p:cNvPr id="16" name="Textfeld 15"/>
          <p:cNvSpPr txBox="1"/>
          <p:nvPr/>
        </p:nvSpPr>
        <p:spPr>
          <a:xfrm>
            <a:off x="10204530" y="4695785"/>
            <a:ext cx="583814" cy="369332"/>
          </a:xfrm>
          <a:prstGeom prst="rect">
            <a:avLst/>
          </a:prstGeom>
          <a:noFill/>
        </p:spPr>
        <p:txBody>
          <a:bodyPr wrap="none" rtlCol="0">
            <a:spAutoFit/>
          </a:bodyPr>
          <a:lstStyle/>
          <a:p>
            <a:r>
              <a:rPr lang="de-DE" dirty="0"/>
              <a:t>45%</a:t>
            </a:r>
          </a:p>
        </p:txBody>
      </p:sp>
    </p:spTree>
    <p:extLst>
      <p:ext uri="{BB962C8B-B14F-4D97-AF65-F5344CB8AC3E}">
        <p14:creationId xmlns:p14="http://schemas.microsoft.com/office/powerpoint/2010/main" val="333375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68985"/>
            <a:ext cx="10515600" cy="1001096"/>
          </a:xfrm>
        </p:spPr>
        <p:txBody>
          <a:bodyPr>
            <a:normAutofit/>
          </a:bodyPr>
          <a:lstStyle/>
          <a:p>
            <a:r>
              <a:rPr lang="de-DE" dirty="0" err="1"/>
              <a:t>We</a:t>
            </a:r>
            <a:r>
              <a:rPr lang="de-DE" dirty="0"/>
              <a:t> </a:t>
            </a:r>
            <a:r>
              <a:rPr lang="de-DE" dirty="0" err="1"/>
              <a:t>ask</a:t>
            </a:r>
            <a:r>
              <a:rPr lang="de-DE" dirty="0"/>
              <a:t> </a:t>
            </a:r>
            <a:r>
              <a:rPr lang="de-DE" dirty="0" err="1"/>
              <a:t>fisheries</a:t>
            </a:r>
            <a:r>
              <a:rPr lang="de-DE" dirty="0"/>
              <a:t> </a:t>
            </a:r>
            <a:r>
              <a:rPr lang="de-DE" dirty="0" err="1"/>
              <a:t>ministers</a:t>
            </a:r>
            <a:r>
              <a:rPr lang="de-DE" dirty="0"/>
              <a:t> </a:t>
            </a:r>
            <a:r>
              <a:rPr lang="de-DE" dirty="0" err="1"/>
              <a:t>to</a:t>
            </a:r>
            <a:r>
              <a:rPr lang="de-DE" dirty="0"/>
              <a:t>:</a:t>
            </a:r>
          </a:p>
        </p:txBody>
      </p:sp>
      <p:pic>
        <p:nvPicPr>
          <p:cNvPr id="6" name="Bild 1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0" r="100000">
                        <a14:foregroundMark x1="50877" y1="84106" x2="50877" y2="84106"/>
                        <a14:foregroundMark x1="43860" y1="81291" x2="43860" y2="81291"/>
                        <a14:foregroundMark x1="43860" y1="81291" x2="43860" y2="81291"/>
                        <a14:foregroundMark x1="38596" y1="24172" x2="38596" y2="24172"/>
                        <a14:foregroundMark x1="35088" y1="4305" x2="35088" y2="4305"/>
                        <a14:foregroundMark x1="40351" y1="1490" x2="40351" y2="1490"/>
                        <a14:foregroundMark x1="26316" y1="98510" x2="26316" y2="98510"/>
                        <a14:foregroundMark x1="47368" y1="5298" x2="47368" y2="5298"/>
                        <a14:backgroundMark x1="87719" y1="45695" x2="87719" y2="45695"/>
                        <a14:backgroundMark x1="80702" y1="99007" x2="80702" y2="99007"/>
                        <a14:backgroundMark x1="61404" y1="99338" x2="61404" y2="99338"/>
                        <a14:backgroundMark x1="85965" y1="88576" x2="85965" y2="88576"/>
                      </a14:backgroundRemoval>
                    </a14:imgEffect>
                  </a14:imgLayer>
                </a14:imgProps>
              </a:ext>
            </a:extLst>
          </a:blip>
          <a:srcRect l="19808" t="1186" r="2995" b="1129"/>
          <a:stretch/>
        </p:blipFill>
        <p:spPr>
          <a:xfrm>
            <a:off x="-47298" y="0"/>
            <a:ext cx="511440" cy="6857999"/>
          </a:xfrm>
          <a:prstGeom prst="rect">
            <a:avLst/>
          </a:prstGeom>
        </p:spPr>
      </p:pic>
      <p:pic>
        <p:nvPicPr>
          <p:cNvPr id="7" name="Grafik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30704" y="5800091"/>
            <a:ext cx="1681194" cy="863163"/>
          </a:xfrm>
          <a:prstGeom prst="rect">
            <a:avLst/>
          </a:prstGeom>
        </p:spPr>
      </p:pic>
      <p:pic>
        <p:nvPicPr>
          <p:cNvPr id="8" name="Grafik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5505" y="6184425"/>
            <a:ext cx="2418492" cy="478829"/>
          </a:xfrm>
          <a:prstGeom prst="rect">
            <a:avLst/>
          </a:prstGeom>
        </p:spPr>
      </p:pic>
      <p:sp>
        <p:nvSpPr>
          <p:cNvPr id="5" name="Inhaltsplatzhalter 4"/>
          <p:cNvSpPr>
            <a:spLocks noGrp="1"/>
          </p:cNvSpPr>
          <p:nvPr>
            <p:ph idx="1"/>
          </p:nvPr>
        </p:nvSpPr>
        <p:spPr>
          <a:xfrm>
            <a:off x="838200" y="2059390"/>
            <a:ext cx="10944069" cy="3735726"/>
          </a:xfrm>
        </p:spPr>
        <p:txBody>
          <a:bodyPr>
            <a:normAutofit/>
          </a:bodyPr>
          <a:lstStyle/>
          <a:p>
            <a:pPr lvl="0"/>
            <a:r>
              <a:rPr lang="en-GB" dirty="0"/>
              <a:t>End overfishing and set a all TACs at or below scientific advice.</a:t>
            </a:r>
          </a:p>
          <a:p>
            <a:pPr lvl="0"/>
            <a:r>
              <a:rPr lang="en-GB" dirty="0"/>
              <a:t>Take into account the bycatch in mixed fisheries and set certain TACs below the maximum single species advice to protect the weakest stocks.</a:t>
            </a:r>
            <a:endParaRPr lang="de-DE" dirty="0"/>
          </a:p>
          <a:p>
            <a:pPr lvl="0"/>
            <a:r>
              <a:rPr lang="en-GB" dirty="0"/>
              <a:t>Consider that some species are also heavily impacted by the climate crisis and include an additional climate buffer when setting the TAC.</a:t>
            </a:r>
            <a:endParaRPr lang="de-DE" dirty="0"/>
          </a:p>
          <a:p>
            <a:pPr lvl="0"/>
            <a:r>
              <a:rPr lang="en-GB" dirty="0"/>
              <a:t>Make selective gear mandatory to reduce bycatch and increase control and monitoring measures to ensure compliance with the landing obligation.</a:t>
            </a:r>
            <a:endParaRPr lang="de-DE" dirty="0"/>
          </a:p>
        </p:txBody>
      </p:sp>
    </p:spTree>
    <p:extLst>
      <p:ext uri="{BB962C8B-B14F-4D97-AF65-F5344CB8AC3E}">
        <p14:creationId xmlns:p14="http://schemas.microsoft.com/office/powerpoint/2010/main" val="1586594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b="24730"/>
          <a:stretch/>
        </p:blipFill>
        <p:spPr>
          <a:xfrm>
            <a:off x="0" y="0"/>
            <a:ext cx="12192000" cy="6882714"/>
          </a:xfrm>
          <a:prstGeom prst="rect">
            <a:avLst/>
          </a:prstGeom>
        </p:spPr>
      </p:pic>
      <p:sp>
        <p:nvSpPr>
          <p:cNvPr id="3" name="Inhaltsplatzhalter 2"/>
          <p:cNvSpPr>
            <a:spLocks noGrp="1"/>
          </p:cNvSpPr>
          <p:nvPr>
            <p:ph idx="1"/>
          </p:nvPr>
        </p:nvSpPr>
        <p:spPr>
          <a:xfrm>
            <a:off x="861508" y="5545871"/>
            <a:ext cx="4197096" cy="1027923"/>
          </a:xfrm>
        </p:spPr>
        <p:txBody>
          <a:bodyPr/>
          <a:lstStyle/>
          <a:p>
            <a:pPr marL="0" indent="0">
              <a:buNone/>
            </a:pPr>
            <a:r>
              <a:rPr lang="de-DE" dirty="0">
                <a:solidFill>
                  <a:schemeClr val="bg1"/>
                </a:solidFill>
              </a:rPr>
              <a:t>Valeska Diemel</a:t>
            </a:r>
          </a:p>
          <a:p>
            <a:pPr marL="0" indent="0">
              <a:buNone/>
            </a:pPr>
            <a:r>
              <a:rPr lang="de-DE" dirty="0">
                <a:solidFill>
                  <a:schemeClr val="bg1"/>
                </a:solidFill>
              </a:rPr>
              <a:t>valeska.diemel@bund.net</a:t>
            </a:r>
          </a:p>
        </p:txBody>
      </p:sp>
      <p:pic>
        <p:nvPicPr>
          <p:cNvPr id="6" name="Bild 10"/>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100000" l="0" r="100000">
                        <a14:foregroundMark x1="50877" y1="84106" x2="50877" y2="84106"/>
                        <a14:foregroundMark x1="43860" y1="81291" x2="43860" y2="81291"/>
                        <a14:foregroundMark x1="43860" y1="81291" x2="43860" y2="81291"/>
                        <a14:foregroundMark x1="38596" y1="24172" x2="38596" y2="24172"/>
                        <a14:foregroundMark x1="35088" y1="4305" x2="35088" y2="4305"/>
                        <a14:foregroundMark x1="40351" y1="1490" x2="40351" y2="1490"/>
                        <a14:foregroundMark x1="26316" y1="98510" x2="26316" y2="98510"/>
                        <a14:foregroundMark x1="47368" y1="5298" x2="47368" y2="5298"/>
                        <a14:backgroundMark x1="87719" y1="45695" x2="87719" y2="45695"/>
                        <a14:backgroundMark x1="80702" y1="99007" x2="80702" y2="99007"/>
                        <a14:backgroundMark x1="61404" y1="99338" x2="61404" y2="99338"/>
                        <a14:backgroundMark x1="85965" y1="88576" x2="85965" y2="88576"/>
                      </a14:backgroundRemoval>
                    </a14:imgEffect>
                  </a14:imgLayer>
                </a14:imgProps>
              </a:ext>
            </a:extLst>
          </a:blip>
          <a:srcRect l="19808" t="1186" r="2995" b="1129"/>
          <a:stretch/>
        </p:blipFill>
        <p:spPr>
          <a:xfrm>
            <a:off x="-47298" y="0"/>
            <a:ext cx="511440" cy="6857999"/>
          </a:xfrm>
          <a:prstGeom prst="rect">
            <a:avLst/>
          </a:prstGeom>
        </p:spPr>
      </p:pic>
      <p:pic>
        <p:nvPicPr>
          <p:cNvPr id="5" name="Grafik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40744" y="5421278"/>
            <a:ext cx="2176342" cy="1117383"/>
          </a:xfrm>
          <a:prstGeom prst="rect">
            <a:avLst/>
          </a:prstGeom>
        </p:spPr>
      </p:pic>
      <p:pic>
        <p:nvPicPr>
          <p:cNvPr id="7" name="Grafik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6511" y="5944836"/>
            <a:ext cx="2999319" cy="593825"/>
          </a:xfrm>
          <a:prstGeom prst="rect">
            <a:avLst/>
          </a:prstGeom>
        </p:spPr>
      </p:pic>
      <p:sp>
        <p:nvSpPr>
          <p:cNvPr id="8" name="Textfeld 7"/>
          <p:cNvSpPr txBox="1"/>
          <p:nvPr/>
        </p:nvSpPr>
        <p:spPr>
          <a:xfrm rot="16200000">
            <a:off x="10417519" y="1451089"/>
            <a:ext cx="2996846" cy="338554"/>
          </a:xfrm>
          <a:prstGeom prst="rect">
            <a:avLst/>
          </a:prstGeom>
          <a:noFill/>
        </p:spPr>
        <p:txBody>
          <a:bodyPr wrap="none" rtlCol="0">
            <a:spAutoFit/>
          </a:bodyPr>
          <a:lstStyle/>
          <a:p>
            <a:r>
              <a:rPr lang="en-US" sz="1600" dirty="0"/>
              <a:t> © GRID-</a:t>
            </a:r>
            <a:r>
              <a:rPr lang="en-US" sz="1600" dirty="0" err="1"/>
              <a:t>Arendal</a:t>
            </a:r>
            <a:r>
              <a:rPr lang="en-US" sz="1600" dirty="0"/>
              <a:t> / Peter </a:t>
            </a:r>
            <a:r>
              <a:rPr lang="en-US" sz="1600" dirty="0" err="1"/>
              <a:t>Prokosch</a:t>
            </a:r>
            <a:endParaRPr lang="en-US" sz="1600" dirty="0"/>
          </a:p>
        </p:txBody>
      </p:sp>
    </p:spTree>
    <p:extLst>
      <p:ext uri="{BB962C8B-B14F-4D97-AF65-F5344CB8AC3E}">
        <p14:creationId xmlns:p14="http://schemas.microsoft.com/office/powerpoint/2010/main" val="1906570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AF43A5A1275E4B920CEF45149E5B9D" ma:contentTypeVersion="11" ma:contentTypeDescription="Create a new document." ma:contentTypeScope="" ma:versionID="19903712899510795b49ea54cce89fe4">
  <xsd:schema xmlns:xsd="http://www.w3.org/2001/XMLSchema" xmlns:xs="http://www.w3.org/2001/XMLSchema" xmlns:p="http://schemas.microsoft.com/office/2006/metadata/properties" xmlns:ns2="1b5c93da-5311-4192-baf3-b1c8a88a8f9b" xmlns:ns3="971d0e7f-4324-4f8d-b320-45ffdd40e255" targetNamespace="http://schemas.microsoft.com/office/2006/metadata/properties" ma:root="true" ma:fieldsID="6787b530b8908ba5dc9afcfed24402e8" ns2:_="" ns3:_="">
    <xsd:import namespace="1b5c93da-5311-4192-baf3-b1c8a88a8f9b"/>
    <xsd:import namespace="971d0e7f-4324-4f8d-b320-45ffdd40e2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5c93da-5311-4192-baf3-b1c8a88a8f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1d0e7f-4324-4f8d-b320-45ffdd40e25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5962E0-05ED-4A08-BC08-138875F806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5c93da-5311-4192-baf3-b1c8a88a8f9b"/>
    <ds:schemaRef ds:uri="971d0e7f-4324-4f8d-b320-45ffdd40e2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7C6E27-1F27-4572-B98D-BDC0BF04E81A}">
  <ds:schemaRefs>
    <ds:schemaRef ds:uri="http://purl.org/dc/terms/"/>
    <ds:schemaRef ds:uri="http://schemas.microsoft.com/office/2006/documentManagement/types"/>
    <ds:schemaRef ds:uri="1b5c93da-5311-4192-baf3-b1c8a88a8f9b"/>
    <ds:schemaRef ds:uri="http://purl.org/dc/elements/1.1/"/>
    <ds:schemaRef ds:uri="http://schemas.microsoft.com/office/2006/metadata/properties"/>
    <ds:schemaRef ds:uri="971d0e7f-4324-4f8d-b320-45ffdd40e255"/>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AB0F0DDE-C869-46E5-ACB1-84ED1046FA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1295</Words>
  <Application>Microsoft Office PowerPoint</Application>
  <PresentationFormat>Breitbild</PresentationFormat>
  <Paragraphs>96</Paragraphs>
  <Slides>6</Slides>
  <Notes>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vt:i4>
      </vt:variant>
    </vt:vector>
  </HeadingPairs>
  <TitlesOfParts>
    <vt:vector size="11" baseType="lpstr">
      <vt:lpstr>Arial</vt:lpstr>
      <vt:lpstr>Calibri</vt:lpstr>
      <vt:lpstr>Calibri Light</vt:lpstr>
      <vt:lpstr>Wingdings</vt:lpstr>
      <vt:lpstr>Office</vt:lpstr>
      <vt:lpstr>State of the stocks and European seas</vt:lpstr>
      <vt:lpstr>Progress to end overfishing</vt:lpstr>
      <vt:lpstr>European cod: Iconic fish at risk</vt:lpstr>
      <vt:lpstr>Overfishing of North Sea cod: TACs on paper vs. Reality</vt:lpstr>
      <vt:lpstr>We ask fisheries ministers to:</vt:lpstr>
      <vt:lpstr>PowerPoint-Präsentation</vt:lpstr>
    </vt:vector>
  </TitlesOfParts>
  <Company>BUND Bremen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stocks and European seas</dc:title>
  <dc:creator>Valeska Diemel</dc:creator>
  <cp:lastModifiedBy>Valeska Diemel</cp:lastModifiedBy>
  <cp:revision>52</cp:revision>
  <dcterms:created xsi:type="dcterms:W3CDTF">2021-11-12T08:01:25Z</dcterms:created>
  <dcterms:modified xsi:type="dcterms:W3CDTF">2021-11-16T08:59:31Z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0x010100E3AF43A5A1275E4B920CEF45149E5B9D</vt:lpwstr>
  </property>
</Properties>
</file>