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6858000" cx="9144000"/>
  <p:notesSz cx="6858000" cy="9144000"/>
  <p:embeddedFontLst>
    <p:embeddedFont>
      <p:font typeface="Lato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5" roundtripDataSignature="AMtx7mhcfsjB/jvZzppGT60pHDmWpQsrS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Lato-regular.fntdata"/><Relationship Id="rId10" Type="http://schemas.openxmlformats.org/officeDocument/2006/relationships/slide" Target="slides/slide5.xml"/><Relationship Id="rId13" Type="http://schemas.openxmlformats.org/officeDocument/2006/relationships/font" Target="fonts/Lato-italic.fntdata"/><Relationship Id="rId12" Type="http://schemas.openxmlformats.org/officeDocument/2006/relationships/font" Target="fonts/Lato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customschemas.google.com/relationships/presentationmetadata" Target="metadata"/><Relationship Id="rId14" Type="http://schemas.openxmlformats.org/officeDocument/2006/relationships/font" Target="fonts/La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" name="Google Shape;6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6" name="Google Shape;6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6" name="Google Shape;76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5" name="Google Shape;85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1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tellysbilde" showMasterSp="0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4156" y="187594"/>
            <a:ext cx="9152313" cy="6669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158800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7"/>
          <p:cNvSpPr txBox="1"/>
          <p:nvPr>
            <p:ph type="ctrTitle"/>
          </p:nvPr>
        </p:nvSpPr>
        <p:spPr>
          <a:xfrm>
            <a:off x="1710000" y="2863632"/>
            <a:ext cx="6858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Calibri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"/>
          <p:cNvSpPr txBox="1"/>
          <p:nvPr>
            <p:ph idx="1" type="subTitle"/>
          </p:nvPr>
        </p:nvSpPr>
        <p:spPr>
          <a:xfrm>
            <a:off x="1710000" y="3915556"/>
            <a:ext cx="68580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tel og innhold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 txBox="1"/>
          <p:nvPr>
            <p:ph type="title"/>
          </p:nvPr>
        </p:nvSpPr>
        <p:spPr>
          <a:xfrm>
            <a:off x="1080000" y="1462969"/>
            <a:ext cx="6984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8"/>
          <p:cNvSpPr txBox="1"/>
          <p:nvPr>
            <p:ph idx="1" type="body"/>
          </p:nvPr>
        </p:nvSpPr>
        <p:spPr>
          <a:xfrm>
            <a:off x="1080000" y="2255521"/>
            <a:ext cx="6984000" cy="37185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0" type="dt"/>
          </p:nvPr>
        </p:nvSpPr>
        <p:spPr>
          <a:xfrm>
            <a:off x="504000" y="6324654"/>
            <a:ext cx="857607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8"/>
          <p:cNvSpPr txBox="1"/>
          <p:nvPr>
            <p:ph idx="11" type="ftr"/>
          </p:nvPr>
        </p:nvSpPr>
        <p:spPr>
          <a:xfrm>
            <a:off x="1436914" y="6324654"/>
            <a:ext cx="6792686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8"/>
          <p:cNvSpPr txBox="1"/>
          <p:nvPr>
            <p:ph idx="12" type="sldNum"/>
          </p:nvPr>
        </p:nvSpPr>
        <p:spPr>
          <a:xfrm>
            <a:off x="8460000" y="6324654"/>
            <a:ext cx="182742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steside" showMasterSp="0" type="blank">
  <p:cSld name="BLANK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9"/>
          <p:cNvPicPr preferRelativeResize="0"/>
          <p:nvPr/>
        </p:nvPicPr>
        <p:blipFill rotWithShape="1">
          <a:blip r:embed="rId2">
            <a:alphaModFix/>
          </a:blip>
          <a:srcRect b="5406" l="0" r="19725" t="0"/>
          <a:stretch/>
        </p:blipFill>
        <p:spPr>
          <a:xfrm>
            <a:off x="0" y="0"/>
            <a:ext cx="9158514" cy="6879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379720"/>
            <a:ext cx="9144000" cy="1478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 innholdsdeler">
  <p:cSld name="To innholdsdel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0"/>
          <p:cNvSpPr txBox="1"/>
          <p:nvPr>
            <p:ph idx="1" type="body"/>
          </p:nvPr>
        </p:nvSpPr>
        <p:spPr>
          <a:xfrm>
            <a:off x="1080000" y="2255521"/>
            <a:ext cx="3434850" cy="37185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0"/>
          <p:cNvSpPr txBox="1"/>
          <p:nvPr>
            <p:ph idx="2" type="body"/>
          </p:nvPr>
        </p:nvSpPr>
        <p:spPr>
          <a:xfrm>
            <a:off x="4629150" y="2255521"/>
            <a:ext cx="3434850" cy="37185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10"/>
          <p:cNvSpPr txBox="1"/>
          <p:nvPr>
            <p:ph idx="10" type="dt"/>
          </p:nvPr>
        </p:nvSpPr>
        <p:spPr>
          <a:xfrm>
            <a:off x="504000" y="6324654"/>
            <a:ext cx="857607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0"/>
          <p:cNvSpPr txBox="1"/>
          <p:nvPr>
            <p:ph idx="11" type="ftr"/>
          </p:nvPr>
        </p:nvSpPr>
        <p:spPr>
          <a:xfrm>
            <a:off x="1436914" y="6324654"/>
            <a:ext cx="6792686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0"/>
          <p:cNvSpPr txBox="1"/>
          <p:nvPr>
            <p:ph idx="12" type="sldNum"/>
          </p:nvPr>
        </p:nvSpPr>
        <p:spPr>
          <a:xfrm>
            <a:off x="8460000" y="6324654"/>
            <a:ext cx="182742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" name="Google Shape;37;p10"/>
          <p:cNvSpPr txBox="1"/>
          <p:nvPr>
            <p:ph type="title"/>
          </p:nvPr>
        </p:nvSpPr>
        <p:spPr>
          <a:xfrm>
            <a:off x="1080000" y="1462969"/>
            <a:ext cx="6984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menligning">
  <p:cSld name="Sammenligning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/>
          <p:nvPr>
            <p:ph idx="1" type="body"/>
          </p:nvPr>
        </p:nvSpPr>
        <p:spPr>
          <a:xfrm>
            <a:off x="1080000" y="2255521"/>
            <a:ext cx="3434850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b="1" sz="14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0" name="Google Shape;40;p11"/>
          <p:cNvSpPr txBox="1"/>
          <p:nvPr>
            <p:ph idx="2" type="body"/>
          </p:nvPr>
        </p:nvSpPr>
        <p:spPr>
          <a:xfrm>
            <a:off x="4629150" y="2255521"/>
            <a:ext cx="3434850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b="1" sz="14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1" name="Google Shape;41;p11"/>
          <p:cNvSpPr txBox="1"/>
          <p:nvPr>
            <p:ph idx="10" type="dt"/>
          </p:nvPr>
        </p:nvSpPr>
        <p:spPr>
          <a:xfrm>
            <a:off x="504000" y="6324654"/>
            <a:ext cx="857607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1"/>
          <p:cNvSpPr txBox="1"/>
          <p:nvPr>
            <p:ph idx="11" type="ftr"/>
          </p:nvPr>
        </p:nvSpPr>
        <p:spPr>
          <a:xfrm>
            <a:off x="1436914" y="6324654"/>
            <a:ext cx="6792686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1"/>
          <p:cNvSpPr txBox="1"/>
          <p:nvPr>
            <p:ph idx="12" type="sldNum"/>
          </p:nvPr>
        </p:nvSpPr>
        <p:spPr>
          <a:xfrm>
            <a:off x="8460000" y="6324654"/>
            <a:ext cx="182742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" name="Google Shape;44;p11"/>
          <p:cNvSpPr txBox="1"/>
          <p:nvPr>
            <p:ph type="title"/>
          </p:nvPr>
        </p:nvSpPr>
        <p:spPr>
          <a:xfrm>
            <a:off x="1080000" y="1462969"/>
            <a:ext cx="6984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1"/>
          <p:cNvSpPr txBox="1"/>
          <p:nvPr>
            <p:ph idx="3" type="body"/>
          </p:nvPr>
        </p:nvSpPr>
        <p:spPr>
          <a:xfrm>
            <a:off x="1080000" y="2505075"/>
            <a:ext cx="3434850" cy="346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1"/>
          <p:cNvSpPr txBox="1"/>
          <p:nvPr>
            <p:ph idx="4" type="body"/>
          </p:nvPr>
        </p:nvSpPr>
        <p:spPr>
          <a:xfrm>
            <a:off x="4629150" y="2505075"/>
            <a:ext cx="3434850" cy="346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re tittel">
  <p:cSld name="Bare tittel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/>
          <p:nvPr>
            <p:ph idx="10" type="dt"/>
          </p:nvPr>
        </p:nvSpPr>
        <p:spPr>
          <a:xfrm>
            <a:off x="504000" y="6324654"/>
            <a:ext cx="857607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1" type="ftr"/>
          </p:nvPr>
        </p:nvSpPr>
        <p:spPr>
          <a:xfrm>
            <a:off x="1436914" y="6324654"/>
            <a:ext cx="6792686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8460000" y="6324654"/>
            <a:ext cx="182742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p12"/>
          <p:cNvSpPr txBox="1"/>
          <p:nvPr>
            <p:ph type="title"/>
          </p:nvPr>
        </p:nvSpPr>
        <p:spPr>
          <a:xfrm>
            <a:off x="1080000" y="1462969"/>
            <a:ext cx="6984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t">
  <p:cSld name="Tom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/>
          <p:nvPr>
            <p:ph idx="10" type="dt"/>
          </p:nvPr>
        </p:nvSpPr>
        <p:spPr>
          <a:xfrm>
            <a:off x="504000" y="6324654"/>
            <a:ext cx="857607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1436914" y="6324654"/>
            <a:ext cx="6792686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8460000" y="6324654"/>
            <a:ext cx="182742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7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228000"/>
            <a:ext cx="9144000" cy="15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" y="0"/>
            <a:ext cx="9143994" cy="74980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6"/>
          <p:cNvSpPr txBox="1"/>
          <p:nvPr>
            <p:ph type="title"/>
          </p:nvPr>
        </p:nvSpPr>
        <p:spPr>
          <a:xfrm>
            <a:off x="1080000" y="1462969"/>
            <a:ext cx="6984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Calibri"/>
              <a:buNone/>
              <a:defRPr b="0" i="0" sz="3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6"/>
          <p:cNvSpPr txBox="1"/>
          <p:nvPr>
            <p:ph idx="1" type="body"/>
          </p:nvPr>
        </p:nvSpPr>
        <p:spPr>
          <a:xfrm>
            <a:off x="1080000" y="2255521"/>
            <a:ext cx="6984000" cy="37185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5275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1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0" type="dt"/>
          </p:nvPr>
        </p:nvSpPr>
        <p:spPr>
          <a:xfrm>
            <a:off x="504000" y="6324654"/>
            <a:ext cx="857607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6"/>
          <p:cNvSpPr txBox="1"/>
          <p:nvPr>
            <p:ph idx="11" type="ftr"/>
          </p:nvPr>
        </p:nvSpPr>
        <p:spPr>
          <a:xfrm>
            <a:off x="1436914" y="6324654"/>
            <a:ext cx="6792686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6"/>
          <p:cNvSpPr txBox="1"/>
          <p:nvPr>
            <p:ph idx="12" type="sldNum"/>
          </p:nvPr>
        </p:nvSpPr>
        <p:spPr>
          <a:xfrm>
            <a:off x="8460000" y="6324654"/>
            <a:ext cx="182742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seas-at-risk.org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7.png"/><Relationship Id="rId5" Type="http://schemas.openxmlformats.org/officeDocument/2006/relationships/image" Target="../media/image9.png"/><Relationship Id="rId6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"/>
          <p:cNvSpPr txBox="1"/>
          <p:nvPr>
            <p:ph type="ctrTitle"/>
          </p:nvPr>
        </p:nvSpPr>
        <p:spPr>
          <a:xfrm>
            <a:off x="1143000" y="1921362"/>
            <a:ext cx="6858000" cy="258532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Calibri"/>
              <a:buNone/>
            </a:pPr>
            <a:r>
              <a:rPr lang="en-US"/>
              <a:t>Fisheries bycatch of sensitive species and harmful fisheries subsidies - Biodiversity Strategy 2030</a:t>
            </a:r>
            <a:endParaRPr/>
          </a:p>
        </p:txBody>
      </p:sp>
      <p:sp>
        <p:nvSpPr>
          <p:cNvPr id="62" name="Google Shape;62;p1"/>
          <p:cNvSpPr txBox="1"/>
          <p:nvPr>
            <p:ph idx="1" type="subTitle"/>
          </p:nvPr>
        </p:nvSpPr>
        <p:spPr>
          <a:xfrm>
            <a:off x="641850" y="4654426"/>
            <a:ext cx="6858000" cy="13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Andrea Ripol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Fisheries Policy Officer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u="sng">
                <a:hlinkClick r:id="rId3"/>
              </a:rPr>
              <a:t>www.seas-at-risk.org</a:t>
            </a:r>
            <a:endParaRPr u="sng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b="0" i="1" lang="en-US"/>
              <a:t>14 January 2021 - Back to the Source Biodiversity Report Press Briefing </a:t>
            </a:r>
            <a:endParaRPr b="0" i="1"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"/>
          <p:cNvSpPr txBox="1"/>
          <p:nvPr>
            <p:ph type="title"/>
          </p:nvPr>
        </p:nvSpPr>
        <p:spPr>
          <a:xfrm>
            <a:off x="926443" y="894535"/>
            <a:ext cx="7291114" cy="5847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 sz="3500"/>
              <a:t>Bycatch of sensitive species in the EU</a:t>
            </a:r>
            <a:endParaRPr sz="3500"/>
          </a:p>
        </p:txBody>
      </p:sp>
      <p:pic>
        <p:nvPicPr>
          <p:cNvPr id="69" name="Google Shape;6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2643" y="1662263"/>
            <a:ext cx="3789420" cy="4416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2"/>
          <p:cNvPicPr preferRelativeResize="0"/>
          <p:nvPr/>
        </p:nvPicPr>
        <p:blipFill rotWithShape="1">
          <a:blip r:embed="rId4">
            <a:alphaModFix/>
          </a:blip>
          <a:srcRect b="0" l="0" r="0" t="32463"/>
          <a:stretch/>
        </p:blipFill>
        <p:spPr>
          <a:xfrm>
            <a:off x="5088057" y="1662264"/>
            <a:ext cx="2617882" cy="2633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27122" y="4515765"/>
            <a:ext cx="1469876" cy="1562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022057" y="4638644"/>
            <a:ext cx="1647825" cy="13167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"/>
          <p:cNvSpPr txBox="1"/>
          <p:nvPr>
            <p:ph type="title"/>
          </p:nvPr>
        </p:nvSpPr>
        <p:spPr>
          <a:xfrm>
            <a:off x="735262" y="1069117"/>
            <a:ext cx="7673475" cy="5847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50"/>
              <a:buFont typeface="Calibri"/>
              <a:buNone/>
            </a:pPr>
            <a:r>
              <a:rPr lang="en-US" sz="3150"/>
              <a:t>Bycatch and the EU Biodiversity Strategy 2030</a:t>
            </a:r>
            <a:endParaRPr sz="3150"/>
          </a:p>
        </p:txBody>
      </p:sp>
      <p:sp>
        <p:nvSpPr>
          <p:cNvPr id="79" name="Google Shape;79;p3"/>
          <p:cNvSpPr txBox="1"/>
          <p:nvPr/>
        </p:nvSpPr>
        <p:spPr>
          <a:xfrm>
            <a:off x="4958032" y="1967096"/>
            <a:ext cx="3751013" cy="4002634"/>
          </a:xfrm>
          <a:prstGeom prst="rect">
            <a:avLst/>
          </a:prstGeom>
          <a:solidFill>
            <a:srgbClr val="D6DFF3">
              <a:alpha val="54901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ACTION proposed by NGOs: </a:t>
            </a:r>
            <a:endParaRPr b="1" i="0" sz="1800" u="none" cap="none" strike="noStrike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Ensure that the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Fisheries Action Plan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protects sensitives species by including: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● Robust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long-term monitoring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of sensitive species;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295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● Adequate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 collection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of fisheries interactions;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295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● Application of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measures to prevent and mitigate bycatch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of sensitive species.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0" name="Google Shape;8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955" y="2690095"/>
            <a:ext cx="4137044" cy="2754471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3"/>
          <p:cNvSpPr txBox="1"/>
          <p:nvPr/>
        </p:nvSpPr>
        <p:spPr>
          <a:xfrm>
            <a:off x="434955" y="2168797"/>
            <a:ext cx="528817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Member States fail to fulfil their obligations</a:t>
            </a:r>
            <a:endParaRPr b="1" sz="18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"/>
          <p:cNvSpPr txBox="1"/>
          <p:nvPr>
            <p:ph type="title"/>
          </p:nvPr>
        </p:nvSpPr>
        <p:spPr>
          <a:xfrm>
            <a:off x="914400" y="996779"/>
            <a:ext cx="8851650" cy="5847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Calibri"/>
              <a:buNone/>
            </a:pPr>
            <a:r>
              <a:rPr lang="en-US"/>
              <a:t>Fisheries subsidies: 2030 is too late</a:t>
            </a:r>
            <a:endParaRPr/>
          </a:p>
        </p:txBody>
      </p:sp>
      <p:pic>
        <p:nvPicPr>
          <p:cNvPr id="88" name="Google Shape;8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8295" y="2964720"/>
            <a:ext cx="1743075" cy="270021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4"/>
          <p:cNvSpPr txBox="1"/>
          <p:nvPr/>
        </p:nvSpPr>
        <p:spPr>
          <a:xfrm>
            <a:off x="2915060" y="5080155"/>
            <a:ext cx="199862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By 2020</a:t>
            </a:r>
            <a:endParaRPr sz="320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rEST publishes its progress towards supporting UN SDG 14 – 'life below  water' - WORLD SHIPPING - SeaNews" id="90" name="Google Shape;90;p4"/>
          <p:cNvPicPr preferRelativeResize="0"/>
          <p:nvPr/>
        </p:nvPicPr>
        <p:blipFill rotWithShape="1">
          <a:blip r:embed="rId4">
            <a:alphaModFix/>
          </a:blip>
          <a:srcRect b="21388" l="6307" r="7077" t="19445"/>
          <a:stretch/>
        </p:blipFill>
        <p:spPr>
          <a:xfrm>
            <a:off x="914400" y="1863069"/>
            <a:ext cx="2697202" cy="1020433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4"/>
          <p:cNvSpPr txBox="1"/>
          <p:nvPr/>
        </p:nvSpPr>
        <p:spPr>
          <a:xfrm>
            <a:off x="2705100" y="3562350"/>
            <a:ext cx="723900" cy="752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4"/>
          <p:cNvSpPr txBox="1"/>
          <p:nvPr/>
        </p:nvSpPr>
        <p:spPr>
          <a:xfrm>
            <a:off x="4572001" y="1967095"/>
            <a:ext cx="4070742" cy="3416320"/>
          </a:xfrm>
          <a:prstGeom prst="rect">
            <a:avLst/>
          </a:prstGeom>
          <a:solidFill>
            <a:srgbClr val="D6DFF3">
              <a:alpha val="54901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ACTION proposed by NGOs: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Ensure that: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The new </a:t>
            </a:r>
            <a:r>
              <a:rPr b="1" i="0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European and Maritime Fisheries Fund </a:t>
            </a:r>
            <a:r>
              <a:rPr b="0" i="0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 well as the upcoming revised </a:t>
            </a:r>
            <a:r>
              <a:rPr b="1" i="0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State Aid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Guidelines</a:t>
            </a:r>
            <a:r>
              <a:rPr b="0" i="0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require the elimination or redirection of subsidies harmful to biodiversity;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The </a:t>
            </a:r>
            <a:r>
              <a:rPr b="1" i="0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fuel tax exemption </a:t>
            </a:r>
            <a:r>
              <a:rPr b="0" i="0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granted to the fishing sector is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removed</a:t>
            </a:r>
            <a:r>
              <a:rPr b="0" i="0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during the revision of the </a:t>
            </a:r>
            <a:r>
              <a:rPr b="1" i="0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Energy Taxation Directive</a:t>
            </a:r>
            <a:r>
              <a:rPr b="0" i="0" lang="en-US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AR_Powerpoint">
  <a:themeElements>
    <a:clrScheme name="Sea At Ris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94A95"/>
      </a:accent1>
      <a:accent2>
        <a:srgbClr val="009DE0"/>
      </a:accent2>
      <a:accent3>
        <a:srgbClr val="DF9B1B"/>
      </a:accent3>
      <a:accent4>
        <a:srgbClr val="CCD7F1"/>
      </a:accent4>
      <a:accent5>
        <a:srgbClr val="C5EDFF"/>
      </a:accent5>
      <a:accent6>
        <a:srgbClr val="9AB0E3"/>
      </a:accent6>
      <a:hlink>
        <a:srgbClr val="8CDCFE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2015-04-10T15:48:22Z</dcterms:created>
  <dc:creator>Monica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by">
    <vt:lpwstr>addpoint.no</vt:lpwstr>
  </property>
  <property fmtid="{D5CDD505-2E9C-101B-9397-08002B2CF9AE}" pid="3" name="ContentTypeId">
    <vt:lpwstr>0x010100B69DA38906265F429ABDFE42FB224F45</vt:lpwstr>
  </property>
</Properties>
</file>