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94" autoAdjust="0"/>
    <p:restoredTop sz="94660"/>
  </p:normalViewPr>
  <p:slideViewPr>
    <p:cSldViewPr snapToGrid="0" snapToObjects="1">
      <p:cViewPr>
        <p:scale>
          <a:sx n="90" d="100"/>
          <a:sy n="90" d="100"/>
        </p:scale>
        <p:origin x="-1976" y="-4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8A4D5-8D6C-1044-9230-0A404FF8B827}" type="datetimeFigureOut">
              <a:rPr lang="en-US" smtClean="0"/>
              <a:t>14/1/21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6E580-6516-9140-95E6-8D979A5F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19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1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86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0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45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527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60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44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24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15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98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109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635D5-3C93-0F44-8462-6F3190E2A37D}" type="datetimeFigureOut">
              <a:rPr lang="en-US" smtClean="0"/>
              <a:t>14/1/21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79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5230"/>
            <a:ext cx="7772400" cy="2556228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Gotham Bold"/>
                <a:cs typeface="Gotham Bold"/>
              </a:rPr>
              <a:t>Saving Europe’s Biodiversity and </a:t>
            </a:r>
            <a:r>
              <a:rPr lang="en-US" sz="3600" dirty="0" err="1" smtClean="0">
                <a:solidFill>
                  <a:srgbClr val="FFFF00"/>
                </a:solidFill>
                <a:latin typeface="Gotham Bold"/>
                <a:cs typeface="Gotham Bold"/>
              </a:rPr>
              <a:t>Maximising</a:t>
            </a:r>
            <a:r>
              <a:rPr lang="en-US" sz="3600" dirty="0" smtClean="0">
                <a:solidFill>
                  <a:srgbClr val="FFFF00"/>
                </a:solidFill>
                <a:latin typeface="Gotham Bold"/>
                <a:cs typeface="Gotham Bold"/>
              </a:rPr>
              <a:t> Climate and Ecosystem Benefits of Fisheries</a:t>
            </a:r>
            <a:endParaRPr lang="en-US" sz="3600" dirty="0">
              <a:solidFill>
                <a:srgbClr val="FFFF00"/>
              </a:solidFill>
              <a:latin typeface="Gotham Bold"/>
              <a:cs typeface="Gotham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7444" y="3886200"/>
            <a:ext cx="4628445" cy="1419578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Gotham-Medium"/>
                <a:cs typeface="Gotham-Medium"/>
              </a:rPr>
              <a:t>Rebecca Hubbard</a:t>
            </a:r>
          </a:p>
          <a:p>
            <a:pPr algn="l"/>
            <a:r>
              <a:rPr lang="en-US" sz="2400" dirty="0" smtClean="0">
                <a:latin typeface="Gotham-Medium"/>
                <a:cs typeface="Gotham-Medium"/>
              </a:rPr>
              <a:t>Program Director </a:t>
            </a:r>
          </a:p>
          <a:p>
            <a:pPr algn="l"/>
            <a:r>
              <a:rPr lang="en-US" sz="2400" dirty="0" smtClean="0">
                <a:latin typeface="Gotham-Medium"/>
                <a:cs typeface="Gotham-Medium"/>
              </a:rPr>
              <a:t>Our Fish</a:t>
            </a:r>
            <a:endParaRPr lang="en-US" sz="2400" dirty="0">
              <a:latin typeface="Gotham-Medium"/>
              <a:cs typeface="Gotham-Medium"/>
            </a:endParaRPr>
          </a:p>
        </p:txBody>
      </p:sp>
      <p:pic>
        <p:nvPicPr>
          <p:cNvPr id="5" name="Picture 4" descr="Screen Shot 2021-01-14 at 23.11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327" y="2866678"/>
            <a:ext cx="3714873" cy="386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83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room&#10;&#10;Description automatically generated">
            <a:extLst>
              <a:ext uri="{FF2B5EF4-FFF2-40B4-BE49-F238E27FC236}">
                <a16:creationId xmlns="" xmlns:a16="http://schemas.microsoft.com/office/drawing/2014/main" id="{55D30A8D-AA0C-1A4C-BBCD-293C4DE75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" y="0"/>
            <a:ext cx="9138285" cy="6858000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="" xmlns:a16="http://schemas.microsoft.com/office/drawing/2014/main" id="{2AE7E608-221E-C242-B6E6-529566A7D3CD}"/>
              </a:ext>
            </a:extLst>
          </p:cNvPr>
          <p:cNvSpPr txBox="1">
            <a:spLocks/>
          </p:cNvSpPr>
          <p:nvPr/>
        </p:nvSpPr>
        <p:spPr>
          <a:xfrm>
            <a:off x="98778" y="274637"/>
            <a:ext cx="88758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Gotham-Medium"/>
                <a:cs typeface="Gotham-Medium"/>
              </a:rPr>
              <a:t>Enact an </a:t>
            </a:r>
            <a:r>
              <a:rPr lang="en-US" dirty="0" smtClean="0">
                <a:solidFill>
                  <a:srgbClr val="FFFF00"/>
                </a:solidFill>
                <a:latin typeface="Gotham-Medium"/>
                <a:cs typeface="Gotham-Medium"/>
              </a:rPr>
              <a:t>EU action plan to protect marine ecosystems and fisheries resources </a:t>
            </a:r>
            <a:r>
              <a:rPr lang="en-US" dirty="0" smtClean="0">
                <a:latin typeface="Gotham-Medium"/>
                <a:cs typeface="Gotham-Medium"/>
              </a:rPr>
              <a:t>that meets current challenges </a:t>
            </a:r>
            <a:endParaRPr lang="en-US" dirty="0">
              <a:latin typeface="Gotham-Medium"/>
              <a:cs typeface="Gotham-Medium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00EA3B3E-2542-8549-8A3F-8D6F9BEAA9F1}"/>
              </a:ext>
            </a:extLst>
          </p:cNvPr>
          <p:cNvSpPr txBox="1">
            <a:spLocks/>
          </p:cNvSpPr>
          <p:nvPr/>
        </p:nvSpPr>
        <p:spPr>
          <a:xfrm>
            <a:off x="747889" y="2017888"/>
            <a:ext cx="7775222" cy="43885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ts val="3460"/>
              </a:lnSpc>
              <a:buFontTx/>
              <a:buChar char="-"/>
            </a:pPr>
            <a:r>
              <a:rPr lang="en-GB" sz="2800" dirty="0" smtClean="0">
                <a:solidFill>
                  <a:srgbClr val="FFFF00"/>
                </a:solidFill>
                <a:latin typeface="Gotham-Medium"/>
                <a:cs typeface="Gotham-Medium"/>
              </a:rPr>
              <a:t>Precautionary buffers </a:t>
            </a:r>
            <a:r>
              <a:rPr lang="en-GB" sz="2800" dirty="0" smtClean="0">
                <a:latin typeface="Gotham-Medium"/>
                <a:cs typeface="Gotham-Medium"/>
              </a:rPr>
              <a:t>for climate change when setting fishing limits </a:t>
            </a:r>
          </a:p>
          <a:p>
            <a:pPr fontAlgn="base">
              <a:lnSpc>
                <a:spcPts val="3460"/>
              </a:lnSpc>
              <a:buFontTx/>
              <a:buChar char="-"/>
            </a:pPr>
            <a:r>
              <a:rPr lang="en-GB" sz="2800" dirty="0" smtClean="0">
                <a:solidFill>
                  <a:srgbClr val="FFFF00"/>
                </a:solidFill>
                <a:latin typeface="Gotham-Medium"/>
                <a:cs typeface="Gotham-Medium"/>
              </a:rPr>
              <a:t>Environmental Impact Assessments </a:t>
            </a:r>
            <a:r>
              <a:rPr lang="en-GB" sz="2800" dirty="0" smtClean="0">
                <a:latin typeface="Gotham-Medium"/>
                <a:cs typeface="Gotham-Medium"/>
              </a:rPr>
              <a:t>of fishing </a:t>
            </a:r>
          </a:p>
          <a:p>
            <a:pPr lvl="1" fontAlgn="base">
              <a:lnSpc>
                <a:spcPts val="3460"/>
              </a:lnSpc>
              <a:buFontTx/>
              <a:buChar char="-"/>
            </a:pPr>
            <a:r>
              <a:rPr lang="en-GB" sz="2400" dirty="0" smtClean="0">
                <a:latin typeface="Gotham-Medium"/>
                <a:cs typeface="Gotham-Medium"/>
              </a:rPr>
              <a:t>Food web impacts</a:t>
            </a:r>
          </a:p>
          <a:p>
            <a:pPr lvl="1" fontAlgn="base">
              <a:lnSpc>
                <a:spcPts val="3460"/>
              </a:lnSpc>
              <a:buFontTx/>
              <a:buChar char="-"/>
            </a:pPr>
            <a:r>
              <a:rPr lang="en-GB" sz="2400" dirty="0" smtClean="0">
                <a:latin typeface="Gotham-Medium"/>
                <a:cs typeface="Gotham-Medium"/>
              </a:rPr>
              <a:t>Impacts on non-target species</a:t>
            </a:r>
          </a:p>
          <a:p>
            <a:pPr lvl="1" fontAlgn="base">
              <a:lnSpc>
                <a:spcPts val="3460"/>
              </a:lnSpc>
              <a:buFontTx/>
              <a:buChar char="-"/>
            </a:pPr>
            <a:r>
              <a:rPr lang="en-GB" sz="2400" dirty="0" smtClean="0">
                <a:latin typeface="Gotham-Medium"/>
                <a:cs typeface="Gotham-Medium"/>
              </a:rPr>
              <a:t>Physical disturbance</a:t>
            </a:r>
          </a:p>
          <a:p>
            <a:pPr lvl="1" fontAlgn="base">
              <a:lnSpc>
                <a:spcPts val="3460"/>
              </a:lnSpc>
              <a:buFontTx/>
              <a:buChar char="-"/>
            </a:pPr>
            <a:r>
              <a:rPr lang="en-GB" sz="2400" dirty="0" smtClean="0">
                <a:latin typeface="Gotham-Medium"/>
                <a:cs typeface="Gotham-Medium"/>
              </a:rPr>
              <a:t>Capacity to mitigate and adapt to climate change (carbon rich habitats, coastal protection, </a:t>
            </a:r>
            <a:r>
              <a:rPr lang="en-GB" sz="2400" dirty="0" err="1" smtClean="0">
                <a:latin typeface="Gotham-Medium"/>
                <a:cs typeface="Gotham-Medium"/>
              </a:rPr>
              <a:t>etc</a:t>
            </a:r>
            <a:r>
              <a:rPr lang="en-GB" sz="2400" dirty="0" smtClean="0">
                <a:latin typeface="Gotham-Medium"/>
                <a:cs typeface="Gotham-Medium"/>
              </a:rPr>
              <a:t>)</a:t>
            </a:r>
          </a:p>
          <a:p>
            <a:pPr lvl="1" fontAlgn="base">
              <a:lnSpc>
                <a:spcPts val="3460"/>
              </a:lnSpc>
              <a:buFontTx/>
              <a:buChar char="-"/>
            </a:pPr>
            <a:endParaRPr lang="en-GB" sz="3600" dirty="0" smtClean="0">
              <a:latin typeface="Gotham-Medium"/>
              <a:cs typeface="Gotham-Medium"/>
            </a:endParaRPr>
          </a:p>
          <a:p>
            <a:pPr fontAlgn="base">
              <a:lnSpc>
                <a:spcPts val="3460"/>
              </a:lnSpc>
              <a:buFontTx/>
              <a:buChar char="-"/>
            </a:pPr>
            <a:endParaRPr lang="en-GB" sz="4000" dirty="0" smtClean="0">
              <a:latin typeface="Gotham-Medium"/>
              <a:cs typeface="Gotham-Medium"/>
            </a:endParaRPr>
          </a:p>
        </p:txBody>
      </p:sp>
    </p:spTree>
    <p:extLst>
      <p:ext uri="{BB962C8B-B14F-4D97-AF65-F5344CB8AC3E}">
        <p14:creationId xmlns:p14="http://schemas.microsoft.com/office/powerpoint/2010/main" val="2120997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room&#10;&#10;Description automatically generated">
            <a:extLst>
              <a:ext uri="{FF2B5EF4-FFF2-40B4-BE49-F238E27FC236}">
                <a16:creationId xmlns="" xmlns:a16="http://schemas.microsoft.com/office/drawing/2014/main" id="{55D30A8D-AA0C-1A4C-BBCD-293C4DE75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" y="0"/>
            <a:ext cx="9138285" cy="6858000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="" xmlns:a16="http://schemas.microsoft.com/office/drawing/2014/main" id="{2AE7E608-221E-C242-B6E6-529566A7D3CD}"/>
              </a:ext>
            </a:extLst>
          </p:cNvPr>
          <p:cNvSpPr txBox="1">
            <a:spLocks/>
          </p:cNvSpPr>
          <p:nvPr/>
        </p:nvSpPr>
        <p:spPr>
          <a:xfrm>
            <a:off x="98778" y="274637"/>
            <a:ext cx="88758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Gotham-Medium"/>
                <a:cs typeface="Gotham-Medium"/>
              </a:rPr>
              <a:t>Enact an </a:t>
            </a:r>
            <a:r>
              <a:rPr lang="en-US" dirty="0" smtClean="0">
                <a:solidFill>
                  <a:srgbClr val="FFFF00"/>
                </a:solidFill>
                <a:latin typeface="Gotham-Medium"/>
                <a:cs typeface="Gotham-Medium"/>
              </a:rPr>
              <a:t>EU action plan to protect marine ecosystems and fisheries resources </a:t>
            </a:r>
            <a:r>
              <a:rPr lang="en-US" dirty="0" smtClean="0">
                <a:latin typeface="Gotham-Medium"/>
                <a:cs typeface="Gotham-Medium"/>
              </a:rPr>
              <a:t>that meets current challenges </a:t>
            </a:r>
            <a:endParaRPr lang="en-US" dirty="0">
              <a:latin typeface="Gotham-Medium"/>
              <a:cs typeface="Gotham-Medium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00EA3B3E-2542-8549-8A3F-8D6F9BEAA9F1}"/>
              </a:ext>
            </a:extLst>
          </p:cNvPr>
          <p:cNvSpPr txBox="1">
            <a:spLocks/>
          </p:cNvSpPr>
          <p:nvPr/>
        </p:nvSpPr>
        <p:spPr>
          <a:xfrm>
            <a:off x="747889" y="2427110"/>
            <a:ext cx="7775222" cy="3979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ts val="3460"/>
              </a:lnSpc>
              <a:buFontTx/>
              <a:buChar char="-"/>
            </a:pPr>
            <a:r>
              <a:rPr lang="en-GB" sz="2400" dirty="0" smtClean="0">
                <a:solidFill>
                  <a:srgbClr val="FFFFFF"/>
                </a:solidFill>
                <a:latin typeface="Gotham-Medium"/>
                <a:cs typeface="Gotham-Medium"/>
              </a:rPr>
              <a:t>Increased measures to </a:t>
            </a:r>
            <a:r>
              <a:rPr lang="en-GB" sz="2400" dirty="0" smtClean="0">
                <a:solidFill>
                  <a:srgbClr val="FFFF00"/>
                </a:solidFill>
                <a:latin typeface="Gotham-Medium"/>
                <a:cs typeface="Gotham-Medium"/>
              </a:rPr>
              <a:t>minimise </a:t>
            </a:r>
            <a:r>
              <a:rPr lang="en-GB" sz="2400" dirty="0" err="1" smtClean="0">
                <a:solidFill>
                  <a:srgbClr val="FFFF00"/>
                </a:solidFill>
                <a:latin typeface="Gotham-Medium"/>
                <a:cs typeface="Gotham-Medium"/>
              </a:rPr>
              <a:t>bycatch</a:t>
            </a:r>
            <a:endParaRPr lang="en-GB" sz="2400" dirty="0" smtClean="0">
              <a:solidFill>
                <a:srgbClr val="FFFF00"/>
              </a:solidFill>
              <a:latin typeface="Gotham-Medium"/>
              <a:cs typeface="Gotham-Medium"/>
            </a:endParaRPr>
          </a:p>
          <a:p>
            <a:pPr fontAlgn="base">
              <a:lnSpc>
                <a:spcPts val="3460"/>
              </a:lnSpc>
              <a:buFontTx/>
              <a:buChar char="-"/>
            </a:pPr>
            <a:r>
              <a:rPr lang="en-GB" sz="2400" dirty="0" smtClean="0">
                <a:solidFill>
                  <a:srgbClr val="FFFFFF"/>
                </a:solidFill>
                <a:latin typeface="Gotham-Medium"/>
                <a:cs typeface="Gotham-Medium"/>
              </a:rPr>
              <a:t>Clear and transparent set of </a:t>
            </a:r>
            <a:r>
              <a:rPr lang="en-GB" sz="2400" dirty="0" smtClean="0">
                <a:solidFill>
                  <a:srgbClr val="FFFF00"/>
                </a:solidFill>
                <a:latin typeface="Gotham-Medium"/>
                <a:cs typeface="Gotham-Medium"/>
              </a:rPr>
              <a:t>environmental and social criteria </a:t>
            </a:r>
            <a:r>
              <a:rPr lang="en-GB" sz="2400" dirty="0" smtClean="0">
                <a:solidFill>
                  <a:srgbClr val="FFFFFF"/>
                </a:solidFill>
                <a:latin typeface="Gotham-Medium"/>
                <a:cs typeface="Gotham-Medium"/>
              </a:rPr>
              <a:t>for allocating fishing quota</a:t>
            </a:r>
          </a:p>
          <a:p>
            <a:pPr fontAlgn="base">
              <a:lnSpc>
                <a:spcPts val="3460"/>
              </a:lnSpc>
              <a:buFontTx/>
              <a:buChar char="-"/>
            </a:pPr>
            <a:r>
              <a:rPr lang="en-GB" sz="2400" dirty="0" smtClean="0">
                <a:solidFill>
                  <a:srgbClr val="FFFFFF"/>
                </a:solidFill>
                <a:latin typeface="Gotham-Medium"/>
                <a:cs typeface="Gotham-Medium"/>
              </a:rPr>
              <a:t>A drast</a:t>
            </a:r>
            <a:r>
              <a:rPr lang="en-GB" sz="2400" dirty="0" smtClean="0">
                <a:solidFill>
                  <a:srgbClr val="FFFFFF"/>
                </a:solidFill>
                <a:latin typeface="Gotham-Medium"/>
                <a:cs typeface="Gotham-Medium"/>
              </a:rPr>
              <a:t>ic improvement in </a:t>
            </a:r>
            <a:r>
              <a:rPr lang="en-GB" sz="2400" dirty="0" smtClean="0">
                <a:solidFill>
                  <a:srgbClr val="FFFF00"/>
                </a:solidFill>
                <a:latin typeface="Gotham-Medium"/>
                <a:cs typeface="Gotham-Medium"/>
              </a:rPr>
              <a:t>control</a:t>
            </a:r>
            <a:endParaRPr lang="en-GB" sz="2400" dirty="0" smtClean="0">
              <a:latin typeface="Gotham-Medium"/>
              <a:cs typeface="Gotham-Medium"/>
            </a:endParaRPr>
          </a:p>
          <a:p>
            <a:pPr marL="0" indent="0" fontAlgn="base">
              <a:lnSpc>
                <a:spcPts val="3460"/>
              </a:lnSpc>
              <a:buNone/>
            </a:pPr>
            <a:endParaRPr lang="en-GB" sz="4000" dirty="0" smtClean="0">
              <a:latin typeface="Gotham-Medium"/>
              <a:cs typeface="Gotham-Medium"/>
            </a:endParaRPr>
          </a:p>
        </p:txBody>
      </p:sp>
    </p:spTree>
    <p:extLst>
      <p:ext uri="{BB962C8B-B14F-4D97-AF65-F5344CB8AC3E}">
        <p14:creationId xmlns:p14="http://schemas.microsoft.com/office/powerpoint/2010/main" val="307159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115</Words>
  <Application>Microsoft Macintosh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Saving Europe’s Biodiversity and Maximising Climate and Ecosystem Benefits of Fisheries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Office 2004 Test Drive User</dc:creator>
  <cp:lastModifiedBy>Office 2004 Test Drive User</cp:lastModifiedBy>
  <cp:revision>41</cp:revision>
  <dcterms:created xsi:type="dcterms:W3CDTF">2020-09-16T09:13:04Z</dcterms:created>
  <dcterms:modified xsi:type="dcterms:W3CDTF">2021-01-14T13:12:51Z</dcterms:modified>
</cp:coreProperties>
</file>