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9" roundtripDataSignature="AMtx7mi2af0Sf6ZQR0WyNsct9LLSBogh/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 name="Shape 19"/>
        <p:cNvGrpSpPr/>
        <p:nvPr/>
      </p:nvGrpSpPr>
      <p:grpSpPr>
        <a:xfrm>
          <a:off x="0" y="0"/>
          <a:ext cx="0" cy="0"/>
          <a:chOff x="0" y="0"/>
          <a:chExt cx="0" cy="0"/>
        </a:xfrm>
      </p:grpSpPr>
      <p:sp>
        <p:nvSpPr>
          <p:cNvPr id="20" name="Google Shape;20;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 name="Google Shape;21;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 name="Google Shape;22;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 name="Shape 26"/>
        <p:cNvGrpSpPr/>
        <p:nvPr/>
      </p:nvGrpSpPr>
      <p:grpSpPr>
        <a:xfrm>
          <a:off x="0" y="0"/>
          <a:ext cx="0" cy="0"/>
          <a:chOff x="0" y="0"/>
          <a:chExt cx="0" cy="0"/>
        </a:xfrm>
      </p:grpSpPr>
      <p:sp>
        <p:nvSpPr>
          <p:cNvPr id="27" name="Google Shape;2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 name="Google Shape;28;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 name="Google Shape;29;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 name="Shape 36"/>
        <p:cNvGrpSpPr/>
        <p:nvPr/>
      </p:nvGrpSpPr>
      <p:grpSpPr>
        <a:xfrm>
          <a:off x="0" y="0"/>
          <a:ext cx="0" cy="0"/>
          <a:chOff x="0" y="0"/>
          <a:chExt cx="0" cy="0"/>
        </a:xfrm>
      </p:grpSpPr>
      <p:sp>
        <p:nvSpPr>
          <p:cNvPr id="37" name="Google Shape;3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 name="Google Shape;38;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 name="Google Shape;39;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 name="Shape 15"/>
        <p:cNvGrpSpPr/>
        <p:nvPr/>
      </p:nvGrpSpPr>
      <p:grpSpPr>
        <a:xfrm>
          <a:off x="0" y="0"/>
          <a:ext cx="0" cy="0"/>
          <a:chOff x="0" y="0"/>
          <a:chExt cx="0" cy="0"/>
        </a:xfrm>
      </p:grpSpPr>
      <p:sp>
        <p:nvSpPr>
          <p:cNvPr id="16" name="Google Shape;16;p1"/>
          <p:cNvSpPr txBox="1"/>
          <p:nvPr/>
        </p:nvSpPr>
        <p:spPr>
          <a:xfrm>
            <a:off x="911226" y="5852160"/>
            <a:ext cx="1957102" cy="10015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651"/>
              <a:buFont typeface="Arial"/>
              <a:buNone/>
            </a:pPr>
            <a:r>
              <a:rPr b="0" i="0" lang="en-US" sz="651" u="none" cap="none" strike="noStrike">
                <a:solidFill>
                  <a:srgbClr val="000000"/>
                </a:solidFill>
                <a:latin typeface="Arial"/>
                <a:ea typeface="Arial"/>
                <a:cs typeface="Arial"/>
                <a:sym typeface="Arial"/>
              </a:rPr>
              <a:t>13/01/2021</a:t>
            </a:r>
            <a:endParaRPr b="0" i="0" sz="651" u="none" cap="none" strike="noStrike">
              <a:solidFill>
                <a:srgbClr val="000000"/>
              </a:solidFill>
              <a:latin typeface="Arial"/>
              <a:ea typeface="Arial"/>
              <a:cs typeface="Arial"/>
              <a:sym typeface="Arial"/>
            </a:endParaRPr>
          </a:p>
        </p:txBody>
      </p:sp>
      <p:sp>
        <p:nvSpPr>
          <p:cNvPr id="17" name="Google Shape;17;p1"/>
          <p:cNvSpPr txBox="1"/>
          <p:nvPr/>
        </p:nvSpPr>
        <p:spPr>
          <a:xfrm>
            <a:off x="911225" y="5952316"/>
            <a:ext cx="2159233" cy="10015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651"/>
              <a:buFont typeface="Arial"/>
              <a:buNone/>
            </a:pPr>
            <a:r>
              <a:rPr b="0" i="0" lang="en-US" sz="651" u="none" cap="none" strike="noStrike">
                <a:solidFill>
                  <a:srgbClr val="000000"/>
                </a:solidFill>
                <a:latin typeface="Arial"/>
                <a:ea typeface="Arial"/>
                <a:cs typeface="Arial"/>
                <a:sym typeface="Arial"/>
              </a:rPr>
              <a:t>epanella@ifaw</a:t>
            </a:r>
            <a:endParaRPr b="0" i="0" sz="651" u="none" cap="none" strike="noStrike">
              <a:solidFill>
                <a:srgbClr val="000000"/>
              </a:solidFill>
              <a:latin typeface="Arial"/>
              <a:ea typeface="Arial"/>
              <a:cs typeface="Arial"/>
              <a:sym typeface="Arial"/>
            </a:endParaRPr>
          </a:p>
        </p:txBody>
      </p:sp>
      <p:pic>
        <p:nvPicPr>
          <p:cNvPr id="18" name="Google Shape;18;p1"/>
          <p:cNvPicPr preferRelativeResize="0"/>
          <p:nvPr/>
        </p:nvPicPr>
        <p:blipFill rotWithShape="1">
          <a:blip r:embed="rId3">
            <a:alphaModFix/>
          </a:blip>
          <a:srcRect b="0" l="0" r="0" t="0"/>
          <a:stretch/>
        </p:blipFill>
        <p:spPr>
          <a:xfrm>
            <a:off x="2377440" y="0"/>
            <a:ext cx="12192000" cy="6858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 name="Shape 23"/>
        <p:cNvGrpSpPr/>
        <p:nvPr/>
      </p:nvGrpSpPr>
      <p:grpSpPr>
        <a:xfrm>
          <a:off x="0" y="0"/>
          <a:ext cx="0" cy="0"/>
          <a:chOff x="0" y="0"/>
          <a:chExt cx="0" cy="0"/>
        </a:xfrm>
      </p:grpSpPr>
      <p:pic>
        <p:nvPicPr>
          <p:cNvPr id="24" name="Google Shape;24;p2"/>
          <p:cNvPicPr preferRelativeResize="0"/>
          <p:nvPr/>
        </p:nvPicPr>
        <p:blipFill rotWithShape="1">
          <a:blip r:embed="rId3">
            <a:alphaModFix/>
          </a:blip>
          <a:srcRect b="0" l="0" r="0" t="0"/>
          <a:stretch/>
        </p:blipFill>
        <p:spPr>
          <a:xfrm>
            <a:off x="10091065" y="316205"/>
            <a:ext cx="1633209" cy="852679"/>
          </a:xfrm>
          <a:prstGeom prst="rect">
            <a:avLst/>
          </a:prstGeom>
          <a:noFill/>
          <a:ln>
            <a:noFill/>
          </a:ln>
        </p:spPr>
      </p:pic>
      <p:sp>
        <p:nvSpPr>
          <p:cNvPr id="25" name="Google Shape;25;p2"/>
          <p:cNvSpPr txBox="1"/>
          <p:nvPr/>
        </p:nvSpPr>
        <p:spPr>
          <a:xfrm>
            <a:off x="231006" y="144379"/>
            <a:ext cx="11369341" cy="426828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27FFF"/>
              </a:buClr>
              <a:buSzPts val="5400"/>
              <a:buFont typeface="Arial"/>
              <a:buNone/>
            </a:pPr>
            <a:r>
              <a:rPr lang="en-US" sz="5100">
                <a:solidFill>
                  <a:srgbClr val="027FFF"/>
                </a:solidFill>
              </a:rPr>
              <a:t>Setting the scene</a:t>
            </a:r>
            <a:endParaRPr/>
          </a:p>
          <a:p>
            <a:pPr indent="0" lvl="0" marL="0" marR="0" rtl="0" algn="l">
              <a:lnSpc>
                <a:spcPct val="90000"/>
              </a:lnSpc>
              <a:spcBef>
                <a:spcPts val="0"/>
              </a:spcBef>
              <a:spcAft>
                <a:spcPts val="0"/>
              </a:spcAft>
              <a:buClr>
                <a:schemeClr val="dk1"/>
              </a:buClr>
              <a:buSzPts val="2800"/>
              <a:buFont typeface="Arial"/>
              <a:buNone/>
            </a:pPr>
            <a:r>
              <a:rPr b="0" i="0" lang="en-US" sz="2800" u="none" cap="none" strike="noStrike">
                <a:solidFill>
                  <a:schemeClr val="dk1"/>
                </a:solidFill>
                <a:latin typeface="Calibri"/>
                <a:ea typeface="Calibri"/>
                <a:cs typeface="Calibri"/>
                <a:sym typeface="Calibri"/>
              </a:rPr>
              <a:t> </a:t>
            </a:r>
            <a:endParaRPr/>
          </a:p>
          <a:p>
            <a:pPr indent="-228600" lvl="0" marL="228600" marR="0" rtl="0" algn="l">
              <a:lnSpc>
                <a:spcPct val="90000"/>
              </a:lnSpc>
              <a:spcBef>
                <a:spcPts val="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Shipping is an important transport sector with a growing participation in the global economy and a significant and increasing environmental impact in terms of greenhouse gases and air pollutants emissions. </a:t>
            </a:r>
            <a:endParaRPr/>
          </a:p>
          <a:p>
            <a:pPr indent="0" lvl="0" marL="0" marR="0" rtl="0" algn="l">
              <a:lnSpc>
                <a:spcPct val="90000"/>
              </a:lnSpc>
              <a:spcBef>
                <a:spcPts val="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a:p>
            <a:pPr indent="-228600" lvl="0" marL="228600" marR="0" rtl="0" algn="l">
              <a:lnSpc>
                <a:spcPct val="90000"/>
              </a:lnSpc>
              <a:spcBef>
                <a:spcPts val="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Noise pollution is invisible to the eye, but it covers the sounds of nature, and excessive noise from human activities impedes natural sounds or the perception of natural sounds by wildlife. </a:t>
            </a:r>
            <a:endParaRPr b="0" i="0" sz="2800" u="none" cap="none" strike="noStrike">
              <a:solidFill>
                <a:schemeClr val="dk1"/>
              </a:solidFill>
              <a:latin typeface="Calibri"/>
              <a:ea typeface="Calibri"/>
              <a:cs typeface="Calibri"/>
              <a:sym typeface="Calibri"/>
            </a:endParaRPr>
          </a:p>
          <a:p>
            <a:pPr indent="0" lvl="0" marL="0" marR="0" rtl="0" algn="l">
              <a:lnSpc>
                <a:spcPct val="90000"/>
              </a:lnSpc>
              <a:spcBef>
                <a:spcPts val="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a:p>
            <a:pPr indent="-228600" lvl="0" marL="228600" marR="0" rtl="0" algn="l">
              <a:lnSpc>
                <a:spcPct val="90000"/>
              </a:lnSpc>
              <a:spcBef>
                <a:spcPts val="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Under the 2008 MSFD, European governments </a:t>
            </a:r>
            <a:r>
              <a:rPr b="0" i="0" lang="en-US" sz="2800" u="sng" cap="none" strike="noStrike">
                <a:solidFill>
                  <a:schemeClr val="dk1"/>
                </a:solidFill>
                <a:latin typeface="Calibri"/>
                <a:ea typeface="Calibri"/>
                <a:cs typeface="Calibri"/>
                <a:sym typeface="Calibri"/>
              </a:rPr>
              <a:t>were</a:t>
            </a:r>
            <a:r>
              <a:rPr b="0" i="0" lang="en-US" sz="2800" u="none" cap="none" strike="noStrike">
                <a:solidFill>
                  <a:schemeClr val="dk1"/>
                </a:solidFill>
                <a:latin typeface="Calibri"/>
                <a:ea typeface="Calibri"/>
                <a:cs typeface="Calibri"/>
                <a:sym typeface="Calibri"/>
              </a:rPr>
              <a:t> required to take action in several areas, to make our seas clean and healthy again by 2020. One of these areas is underwater noise, which should be reduced to levels that do not adversely affect the marine environment.</a:t>
            </a:r>
            <a:br>
              <a:rPr b="0" i="0" lang="en-US" sz="2800" u="none" cap="none" strike="noStrike">
                <a:solidFill>
                  <a:schemeClr val="dk1"/>
                </a:solidFill>
                <a:latin typeface="Calibri"/>
                <a:ea typeface="Calibri"/>
                <a:cs typeface="Calibri"/>
                <a:sym typeface="Calibri"/>
              </a:rPr>
            </a:br>
            <a:br>
              <a:rPr b="0" i="0" lang="en-US" sz="2800" u="none" cap="none" strike="noStrike">
                <a:solidFill>
                  <a:schemeClr val="dk1"/>
                </a:solidFill>
                <a:latin typeface="Calibri"/>
                <a:ea typeface="Calibri"/>
                <a:cs typeface="Calibri"/>
                <a:sym typeface="Calibri"/>
              </a:rPr>
            </a:b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 name="Shape 30"/>
        <p:cNvGrpSpPr/>
        <p:nvPr/>
      </p:nvGrpSpPr>
      <p:grpSpPr>
        <a:xfrm>
          <a:off x="0" y="0"/>
          <a:ext cx="0" cy="0"/>
          <a:chOff x="0" y="0"/>
          <a:chExt cx="0" cy="0"/>
        </a:xfrm>
      </p:grpSpPr>
      <p:sp>
        <p:nvSpPr>
          <p:cNvPr id="31" name="Google Shape;31;p3"/>
          <p:cNvSpPr txBox="1"/>
          <p:nvPr/>
        </p:nvSpPr>
        <p:spPr>
          <a:xfrm>
            <a:off x="11582400" y="6416400"/>
            <a:ext cx="238125" cy="100156"/>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fld id="{00000000-1234-1234-1234-123412341234}" type="slidenum">
              <a:rPr b="0" i="0" lang="en-US" sz="651" u="none" cap="none" strike="noStrike">
                <a:solidFill>
                  <a:schemeClr val="dk1"/>
                </a:solidFill>
                <a:latin typeface="Arial"/>
                <a:ea typeface="Arial"/>
                <a:cs typeface="Arial"/>
                <a:sym typeface="Arial"/>
              </a:rPr>
              <a:t>‹#›</a:t>
            </a:fld>
            <a:endParaRPr b="0" i="0" sz="651" u="none" cap="none" strike="noStrike">
              <a:solidFill>
                <a:schemeClr val="dk1"/>
              </a:solidFill>
              <a:latin typeface="Arial"/>
              <a:ea typeface="Arial"/>
              <a:cs typeface="Arial"/>
              <a:sym typeface="Arial"/>
            </a:endParaRPr>
          </a:p>
        </p:txBody>
      </p:sp>
      <p:sp>
        <p:nvSpPr>
          <p:cNvPr id="32" name="Google Shape;32;p3"/>
          <p:cNvSpPr txBox="1"/>
          <p:nvPr/>
        </p:nvSpPr>
        <p:spPr>
          <a:xfrm>
            <a:off x="507533" y="464649"/>
            <a:ext cx="10936984" cy="79062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27FFF"/>
              </a:buClr>
              <a:buSzPts val="5400"/>
              <a:buFont typeface="Arial"/>
              <a:buNone/>
            </a:pPr>
            <a:r>
              <a:rPr lang="en-US" sz="5100">
                <a:solidFill>
                  <a:srgbClr val="027FFF"/>
                </a:solidFill>
              </a:rPr>
              <a:t>The Problem</a:t>
            </a:r>
            <a:endParaRPr b="0" i="0" sz="1200" u="none" cap="none" strike="noStrike">
              <a:solidFill>
                <a:srgbClr val="027FFF"/>
              </a:solidFill>
              <a:latin typeface="Arial"/>
              <a:ea typeface="Arial"/>
              <a:cs typeface="Arial"/>
              <a:sym typeface="Arial"/>
            </a:endParaRPr>
          </a:p>
        </p:txBody>
      </p:sp>
      <p:sp>
        <p:nvSpPr>
          <p:cNvPr id="33" name="Google Shape;33;p3"/>
          <p:cNvSpPr txBox="1"/>
          <p:nvPr/>
        </p:nvSpPr>
        <p:spPr>
          <a:xfrm>
            <a:off x="507526" y="1409675"/>
            <a:ext cx="10776900" cy="41715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br>
              <a:rPr b="0" i="0" lang="en-US" sz="2400" u="none" cap="none" strike="noStrike">
                <a:solidFill>
                  <a:schemeClr val="dk1"/>
                </a:solidFill>
                <a:latin typeface="Calibri"/>
                <a:ea typeface="Calibri"/>
                <a:cs typeface="Calibri"/>
                <a:sym typeface="Calibri"/>
              </a:rPr>
            </a:br>
            <a:r>
              <a:rPr b="0" i="0" lang="en-US" sz="2600" u="none" cap="none" strike="noStrike">
                <a:solidFill>
                  <a:schemeClr val="dk1"/>
                </a:solidFill>
                <a:latin typeface="Calibri"/>
                <a:ea typeface="Calibri"/>
                <a:cs typeface="Calibri"/>
                <a:sym typeface="Calibri"/>
              </a:rPr>
              <a:t>Whales, dolphins, porpoises, fish and other marine life are deeply affected by underwater noise pollution because they rely on sound for survival, to find food, to communicate with one another and to navigate. </a:t>
            </a:r>
            <a:br>
              <a:rPr b="0" i="0" lang="en-US" sz="2600" u="none" cap="none" strike="noStrike">
                <a:solidFill>
                  <a:schemeClr val="dk1"/>
                </a:solidFill>
                <a:latin typeface="Calibri"/>
                <a:ea typeface="Calibri"/>
                <a:cs typeface="Calibri"/>
                <a:sym typeface="Calibri"/>
              </a:rPr>
            </a:br>
            <a:br>
              <a:rPr b="0" i="0" lang="en-US" sz="2600" u="none" cap="none" strike="noStrike">
                <a:solidFill>
                  <a:schemeClr val="dk1"/>
                </a:solidFill>
                <a:latin typeface="Calibri"/>
                <a:ea typeface="Calibri"/>
                <a:cs typeface="Calibri"/>
                <a:sym typeface="Calibri"/>
              </a:rPr>
            </a:br>
            <a:r>
              <a:rPr b="0" i="0" lang="en-US" sz="2600" u="none" cap="none" strike="noStrike">
                <a:solidFill>
                  <a:schemeClr val="dk1"/>
                </a:solidFill>
                <a:latin typeface="Calibri"/>
                <a:ea typeface="Calibri"/>
                <a:cs typeface="Calibri"/>
                <a:sym typeface="Calibri"/>
              </a:rPr>
              <a:t>In EU waters, shipping constitutes a major human continuous noise source. </a:t>
            </a:r>
            <a:endParaRPr sz="2600">
              <a:solidFill>
                <a:schemeClr val="dk1"/>
              </a:solidFill>
              <a:latin typeface="Calibri"/>
              <a:ea typeface="Calibri"/>
              <a:cs typeface="Calibri"/>
              <a:sym typeface="Calibri"/>
            </a:endParaRPr>
          </a:p>
          <a:p>
            <a:pPr indent="0" lvl="0" marL="0" marR="0" rtl="0" algn="l">
              <a:lnSpc>
                <a:spcPct val="100000"/>
              </a:lnSpc>
              <a:spcBef>
                <a:spcPts val="0"/>
              </a:spcBef>
              <a:spcAft>
                <a:spcPts val="0"/>
              </a:spcAft>
              <a:buNone/>
            </a:pPr>
            <a:r>
              <a:rPr lang="en-US" sz="2600">
                <a:solidFill>
                  <a:schemeClr val="dk1"/>
                </a:solidFill>
                <a:latin typeface="Calibri"/>
                <a:ea typeface="Calibri"/>
                <a:cs typeface="Calibri"/>
                <a:sym typeface="Calibri"/>
              </a:rPr>
              <a:t>A small proportion of ships contribute most of the noise – it has been estimated that the noisiest 15% contribute more than half of the noise energy globally</a:t>
            </a:r>
            <a:endParaRPr sz="1200"/>
          </a:p>
          <a:p>
            <a:pPr indent="0" lvl="0" marL="0" marR="0" rtl="0" algn="l">
              <a:lnSpc>
                <a:spcPct val="100000"/>
              </a:lnSpc>
              <a:spcBef>
                <a:spcPts val="0"/>
              </a:spcBef>
              <a:spcAft>
                <a:spcPts val="0"/>
              </a:spcAft>
              <a:buNone/>
            </a:pPr>
            <a:r>
              <a:t/>
            </a:r>
            <a:endParaRPr sz="2600">
              <a:solidFill>
                <a:schemeClr val="dk1"/>
              </a:solidFill>
              <a:latin typeface="Calibri"/>
              <a:ea typeface="Calibri"/>
              <a:cs typeface="Calibri"/>
              <a:sym typeface="Calibri"/>
            </a:endParaRPr>
          </a:p>
          <a:p>
            <a:pPr indent="0" lvl="0" marL="0" marR="0" rtl="0" algn="l">
              <a:lnSpc>
                <a:spcPct val="100000"/>
              </a:lnSpc>
              <a:spcBef>
                <a:spcPts val="1800"/>
              </a:spcBef>
              <a:spcAft>
                <a:spcPts val="0"/>
              </a:spcAft>
              <a:buClr>
                <a:schemeClr val="dk1"/>
              </a:buClr>
              <a:buSzPts val="1680"/>
              <a:buFont typeface="Arial"/>
              <a:buNone/>
            </a:pPr>
            <a:r>
              <a:t/>
            </a:r>
            <a:endParaRPr b="0" i="0" sz="2800" u="none" cap="none" strike="noStrike">
              <a:solidFill>
                <a:schemeClr val="dk1"/>
              </a:solidFill>
              <a:latin typeface="Calibri"/>
              <a:ea typeface="Calibri"/>
              <a:cs typeface="Calibri"/>
              <a:sym typeface="Calibri"/>
            </a:endParaRPr>
          </a:p>
          <a:p>
            <a:pPr indent="0" lvl="0" marL="0" marR="0" rtl="0" algn="l">
              <a:lnSpc>
                <a:spcPct val="100000"/>
              </a:lnSpc>
              <a:spcBef>
                <a:spcPts val="1800"/>
              </a:spcBef>
              <a:spcAft>
                <a:spcPts val="0"/>
              </a:spcAft>
              <a:buClr>
                <a:schemeClr val="dk1"/>
              </a:buClr>
              <a:buSzPts val="1440"/>
              <a:buFont typeface="Arial"/>
              <a:buNone/>
            </a:pPr>
            <a:br>
              <a:rPr b="0" i="0" lang="en-US" sz="2400" u="none" cap="none" strike="noStrike">
                <a:solidFill>
                  <a:schemeClr val="dk1"/>
                </a:solidFill>
                <a:latin typeface="Calibri"/>
                <a:ea typeface="Calibri"/>
                <a:cs typeface="Calibri"/>
                <a:sym typeface="Calibri"/>
              </a:rPr>
            </a:br>
            <a:br>
              <a:rPr b="0" i="0" lang="en-US" sz="2400" u="none" cap="none" strike="noStrike">
                <a:solidFill>
                  <a:schemeClr val="dk1"/>
                </a:solidFill>
                <a:latin typeface="Calibri"/>
                <a:ea typeface="Calibri"/>
                <a:cs typeface="Calibri"/>
                <a:sym typeface="Calibri"/>
              </a:rPr>
            </a:br>
            <a:br>
              <a:rPr b="0" i="0" lang="en-US" sz="2400" u="none" cap="none" strike="noStrike">
                <a:solidFill>
                  <a:schemeClr val="dk1"/>
                </a:solidFill>
                <a:latin typeface="Calibri"/>
                <a:ea typeface="Calibri"/>
                <a:cs typeface="Calibri"/>
                <a:sym typeface="Calibri"/>
              </a:rPr>
            </a:br>
            <a:br>
              <a:rPr b="0" i="0" lang="en-US" sz="2400" u="none" cap="none" strike="noStrike">
                <a:solidFill>
                  <a:schemeClr val="dk1"/>
                </a:solidFill>
                <a:latin typeface="Calibri"/>
                <a:ea typeface="Calibri"/>
                <a:cs typeface="Calibri"/>
                <a:sym typeface="Calibri"/>
              </a:rPr>
            </a:br>
            <a:endParaRPr b="0" i="0" sz="2400" u="none" cap="none" strike="noStrike">
              <a:solidFill>
                <a:schemeClr val="dk1"/>
              </a:solidFill>
              <a:latin typeface="Arial"/>
              <a:ea typeface="Arial"/>
              <a:cs typeface="Arial"/>
              <a:sym typeface="Arial"/>
            </a:endParaRPr>
          </a:p>
        </p:txBody>
      </p:sp>
      <p:pic>
        <p:nvPicPr>
          <p:cNvPr id="34" name="Google Shape;34;p3"/>
          <p:cNvPicPr preferRelativeResize="0"/>
          <p:nvPr/>
        </p:nvPicPr>
        <p:blipFill rotWithShape="1">
          <a:blip r:embed="rId3">
            <a:alphaModFix/>
          </a:blip>
          <a:srcRect b="0" l="0" r="0" t="0"/>
          <a:stretch/>
        </p:blipFill>
        <p:spPr>
          <a:xfrm>
            <a:off x="10091065" y="316205"/>
            <a:ext cx="1633209" cy="852679"/>
          </a:xfrm>
          <a:prstGeom prst="rect">
            <a:avLst/>
          </a:prstGeom>
          <a:noFill/>
          <a:ln>
            <a:noFill/>
          </a:ln>
        </p:spPr>
      </p:pic>
      <p:pic>
        <p:nvPicPr>
          <p:cNvPr id="35" name="Google Shape;35;p3"/>
          <p:cNvPicPr preferRelativeResize="0"/>
          <p:nvPr/>
        </p:nvPicPr>
        <p:blipFill>
          <a:blip r:embed="rId4">
            <a:alphaModFix/>
          </a:blip>
          <a:stretch>
            <a:fillRect/>
          </a:stretch>
        </p:blipFill>
        <p:spPr>
          <a:xfrm>
            <a:off x="3090150" y="4620174"/>
            <a:ext cx="5771725" cy="2181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 name="Shape 40"/>
        <p:cNvGrpSpPr/>
        <p:nvPr/>
      </p:nvGrpSpPr>
      <p:grpSpPr>
        <a:xfrm>
          <a:off x="0" y="0"/>
          <a:ext cx="0" cy="0"/>
          <a:chOff x="0" y="0"/>
          <a:chExt cx="0" cy="0"/>
        </a:xfrm>
      </p:grpSpPr>
      <p:pic>
        <p:nvPicPr>
          <p:cNvPr id="41" name="Google Shape;41;p4"/>
          <p:cNvPicPr preferRelativeResize="0"/>
          <p:nvPr/>
        </p:nvPicPr>
        <p:blipFill rotWithShape="1">
          <a:blip r:embed="rId3">
            <a:alphaModFix/>
          </a:blip>
          <a:srcRect b="6454" l="969" r="44721" t="6420"/>
          <a:stretch/>
        </p:blipFill>
        <p:spPr>
          <a:xfrm>
            <a:off x="6353875" y="751525"/>
            <a:ext cx="5343802" cy="5715151"/>
          </a:xfrm>
          <a:prstGeom prst="rect">
            <a:avLst/>
          </a:prstGeom>
          <a:noFill/>
          <a:ln>
            <a:noFill/>
          </a:ln>
        </p:spPr>
      </p:pic>
      <p:sp>
        <p:nvSpPr>
          <p:cNvPr id="42" name="Google Shape;42;p4"/>
          <p:cNvSpPr txBox="1"/>
          <p:nvPr/>
        </p:nvSpPr>
        <p:spPr>
          <a:xfrm>
            <a:off x="384999" y="439821"/>
            <a:ext cx="5724600" cy="9168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27FFF"/>
              </a:buClr>
              <a:buSzPts val="4000"/>
              <a:buFont typeface="Arial"/>
              <a:buNone/>
            </a:pPr>
            <a:r>
              <a:rPr lang="en-US" sz="5100">
                <a:solidFill>
                  <a:srgbClr val="027FFF"/>
                </a:solidFill>
              </a:rPr>
              <a:t>Recommendation</a:t>
            </a:r>
            <a:r>
              <a:rPr b="0" i="0" lang="en-US" sz="5100" u="none" cap="none" strike="noStrike">
                <a:solidFill>
                  <a:srgbClr val="027FFF"/>
                </a:solidFill>
                <a:latin typeface="Arial"/>
                <a:ea typeface="Arial"/>
                <a:cs typeface="Arial"/>
                <a:sym typeface="Arial"/>
              </a:rPr>
              <a:t>s</a:t>
            </a:r>
            <a:r>
              <a:rPr b="0" i="0" lang="en-US" sz="6500" u="none" cap="none" strike="noStrike">
                <a:solidFill>
                  <a:srgbClr val="027FFF"/>
                </a:solidFill>
                <a:latin typeface="Arial"/>
                <a:ea typeface="Arial"/>
                <a:cs typeface="Arial"/>
                <a:sym typeface="Arial"/>
              </a:rPr>
              <a:t> </a:t>
            </a:r>
            <a:endParaRPr b="0" i="0" sz="6500" u="none" cap="none" strike="noStrike">
              <a:solidFill>
                <a:srgbClr val="027FFF"/>
              </a:solidFill>
              <a:latin typeface="Arial"/>
              <a:ea typeface="Arial"/>
              <a:cs typeface="Arial"/>
              <a:sym typeface="Arial"/>
            </a:endParaRPr>
          </a:p>
          <a:p>
            <a:pPr indent="0" lvl="0" marL="0" marR="0" rtl="0" algn="just">
              <a:lnSpc>
                <a:spcPct val="90000"/>
              </a:lnSpc>
              <a:spcBef>
                <a:spcPts val="0"/>
              </a:spcBef>
              <a:spcAft>
                <a:spcPts val="0"/>
              </a:spcAft>
              <a:buClr>
                <a:schemeClr val="dk1"/>
              </a:buClr>
              <a:buSzPts val="2000"/>
              <a:buFont typeface="Arial"/>
              <a:buNone/>
            </a:pPr>
            <a:r>
              <a:t/>
            </a:r>
            <a:endParaRPr b="0" i="0" sz="2000" u="none" cap="none" strike="noStrike">
              <a:solidFill>
                <a:schemeClr val="dk1"/>
              </a:solidFill>
              <a:latin typeface="Calibri"/>
              <a:ea typeface="Calibri"/>
              <a:cs typeface="Calibri"/>
              <a:sym typeface="Calibri"/>
            </a:endParaRPr>
          </a:p>
          <a:p>
            <a:pPr indent="0" lvl="0" marL="0" marR="0" rtl="0" algn="just">
              <a:lnSpc>
                <a:spcPct val="90000"/>
              </a:lnSpc>
              <a:spcBef>
                <a:spcPts val="0"/>
              </a:spcBef>
              <a:spcAft>
                <a:spcPts val="0"/>
              </a:spcAft>
              <a:buClr>
                <a:schemeClr val="dk1"/>
              </a:buClr>
              <a:buSzPts val="2000"/>
              <a:buFont typeface="Arial"/>
              <a:buNone/>
            </a:pPr>
            <a:r>
              <a:rPr b="0" i="0" lang="en-US" sz="2400" u="none" cap="none" strike="noStrike">
                <a:solidFill>
                  <a:schemeClr val="dk1"/>
                </a:solidFill>
                <a:latin typeface="Calibri"/>
                <a:ea typeface="Calibri"/>
                <a:cs typeface="Calibri"/>
                <a:sym typeface="Calibri"/>
              </a:rPr>
              <a:t>Determined action to improve the situation is still lacking. </a:t>
            </a:r>
            <a:endParaRPr sz="1800"/>
          </a:p>
          <a:p>
            <a:pPr indent="0" lvl="0" marL="0" marR="0" rtl="0" algn="just">
              <a:lnSpc>
                <a:spcPct val="90000"/>
              </a:lnSpc>
              <a:spcBef>
                <a:spcPts val="0"/>
              </a:spcBef>
              <a:spcAft>
                <a:spcPts val="0"/>
              </a:spcAft>
              <a:buClr>
                <a:schemeClr val="dk1"/>
              </a:buClr>
              <a:buSzPts val="2000"/>
              <a:buFont typeface="Arial"/>
              <a:buNone/>
            </a:pPr>
            <a:r>
              <a:t/>
            </a:r>
            <a:endParaRPr b="0" i="0" sz="2400" u="none" cap="none" strike="noStrike">
              <a:solidFill>
                <a:schemeClr val="dk1"/>
              </a:solidFill>
              <a:latin typeface="Calibri"/>
              <a:ea typeface="Calibri"/>
              <a:cs typeface="Calibri"/>
              <a:sym typeface="Calibri"/>
            </a:endParaRPr>
          </a:p>
          <a:p>
            <a:pPr indent="0" lvl="0" marL="0" marR="0" rtl="0" algn="just">
              <a:lnSpc>
                <a:spcPct val="90000"/>
              </a:lnSpc>
              <a:spcBef>
                <a:spcPts val="0"/>
              </a:spcBef>
              <a:spcAft>
                <a:spcPts val="0"/>
              </a:spcAft>
              <a:buClr>
                <a:schemeClr val="dk1"/>
              </a:buClr>
              <a:buSzPts val="2000"/>
              <a:buFont typeface="Arial"/>
              <a:buNone/>
            </a:pPr>
            <a:r>
              <a:rPr b="0" i="0" lang="en-US" sz="2400" u="none" cap="none" strike="noStrike">
                <a:solidFill>
                  <a:schemeClr val="dk1"/>
                </a:solidFill>
                <a:latin typeface="Calibri"/>
                <a:ea typeface="Calibri"/>
                <a:cs typeface="Calibri"/>
                <a:sym typeface="Calibri"/>
              </a:rPr>
              <a:t>The EU needs to implement more urgent and binding incentives and rules for the quieting of ships, based on the existing guidelines of the International Maritime Organization (IMO).</a:t>
            </a:r>
            <a:endParaRPr sz="1800"/>
          </a:p>
          <a:p>
            <a:pPr indent="0" lvl="0" marL="0" marR="0" rtl="0" algn="just">
              <a:lnSpc>
                <a:spcPct val="90000"/>
              </a:lnSpc>
              <a:spcBef>
                <a:spcPts val="0"/>
              </a:spcBef>
              <a:spcAft>
                <a:spcPts val="0"/>
              </a:spcAft>
              <a:buClr>
                <a:schemeClr val="dk1"/>
              </a:buClr>
              <a:buSzPts val="2000"/>
              <a:buFont typeface="Arial"/>
              <a:buNone/>
            </a:pPr>
            <a:r>
              <a:t/>
            </a:r>
            <a:endParaRPr b="0" i="0" sz="2400" u="none" cap="none" strike="noStrike">
              <a:solidFill>
                <a:schemeClr val="dk1"/>
              </a:solidFill>
              <a:latin typeface="Calibri"/>
              <a:ea typeface="Calibri"/>
              <a:cs typeface="Calibri"/>
              <a:sym typeface="Calibri"/>
            </a:endParaRPr>
          </a:p>
          <a:p>
            <a:pPr indent="0" lvl="0" marL="0" marR="0" rtl="0" algn="just">
              <a:lnSpc>
                <a:spcPct val="90000"/>
              </a:lnSpc>
              <a:spcBef>
                <a:spcPts val="0"/>
              </a:spcBef>
              <a:spcAft>
                <a:spcPts val="0"/>
              </a:spcAft>
              <a:buClr>
                <a:schemeClr val="dk1"/>
              </a:buClr>
              <a:buSzPts val="2000"/>
              <a:buFont typeface="Arial"/>
              <a:buNone/>
            </a:pPr>
            <a:r>
              <a:rPr b="0" i="0" lang="en-US" sz="2400" u="none" cap="none" strike="noStrike">
                <a:solidFill>
                  <a:schemeClr val="dk1"/>
                </a:solidFill>
                <a:latin typeface="Calibri"/>
                <a:ea typeface="Calibri"/>
                <a:cs typeface="Calibri"/>
                <a:sym typeface="Calibri"/>
              </a:rPr>
              <a:t>Need to ensure all industries take appropriate steps to minimise the sound at source. Implementing strategies for reducing vessel noise through application of the IMO guidelines and slower steaming are key.</a:t>
            </a:r>
            <a:endParaRPr sz="1800"/>
          </a:p>
          <a:p>
            <a:pPr indent="0" lvl="0" marL="0" marR="0" rtl="0" algn="l">
              <a:lnSpc>
                <a:spcPct val="90000"/>
              </a:lnSpc>
              <a:spcBef>
                <a:spcPts val="0"/>
              </a:spcBef>
              <a:spcAft>
                <a:spcPts val="0"/>
              </a:spcAft>
              <a:buClr>
                <a:schemeClr val="dk1"/>
              </a:buClr>
              <a:buSzPts val="2000"/>
              <a:buFont typeface="Arial"/>
              <a:buNone/>
            </a:pPr>
            <a:br>
              <a:rPr b="0" i="0" lang="en-US" sz="2400" u="none" cap="none" strike="noStrike">
                <a:solidFill>
                  <a:schemeClr val="dk1"/>
                </a:solidFill>
                <a:latin typeface="Calibri"/>
                <a:ea typeface="Calibri"/>
                <a:cs typeface="Calibri"/>
                <a:sym typeface="Calibri"/>
              </a:rPr>
            </a:br>
            <a:endParaRPr b="0" i="0" sz="2400" u="none" cap="none" strike="noStrike">
              <a:solidFill>
                <a:schemeClr val="dk1"/>
              </a:solidFill>
              <a:latin typeface="Calibri"/>
              <a:ea typeface="Calibri"/>
              <a:cs typeface="Calibri"/>
              <a:sym typeface="Calibri"/>
            </a:endParaRPr>
          </a:p>
          <a:p>
            <a:pPr indent="0" lvl="0" marL="0" marR="0" rtl="0" algn="l">
              <a:lnSpc>
                <a:spcPct val="90000"/>
              </a:lnSpc>
              <a:spcBef>
                <a:spcPts val="0"/>
              </a:spcBef>
              <a:spcAft>
                <a:spcPts val="0"/>
              </a:spcAft>
              <a:buClr>
                <a:schemeClr val="dk1"/>
              </a:buClr>
              <a:buSzPts val="2000"/>
              <a:buFont typeface="Arial"/>
              <a:buNone/>
            </a:pPr>
            <a:r>
              <a:t/>
            </a:r>
            <a:endParaRPr b="0" i="0" sz="2400" u="none" cap="none" strike="noStrike">
              <a:solidFill>
                <a:srgbClr val="027FFF"/>
              </a:solidFill>
              <a:latin typeface="Arial"/>
              <a:ea typeface="Arial"/>
              <a:cs typeface="Arial"/>
              <a:sym typeface="Arial"/>
            </a:endParaRPr>
          </a:p>
        </p:txBody>
      </p:sp>
      <p:sp>
        <p:nvSpPr>
          <p:cNvPr id="43" name="Google Shape;43;p4"/>
          <p:cNvSpPr txBox="1"/>
          <p:nvPr/>
        </p:nvSpPr>
        <p:spPr>
          <a:xfrm>
            <a:off x="912813" y="1837756"/>
            <a:ext cx="4421316" cy="4137742"/>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600"/>
              <a:buFont typeface="Arial"/>
              <a:buNone/>
            </a:pPr>
            <a:r>
              <a:rPr b="0" i="0" lang="en-US" sz="1000" u="none" cap="none" strike="noStrike">
                <a:solidFill>
                  <a:schemeClr val="dk1"/>
                </a:solidFill>
                <a:latin typeface="Arial"/>
                <a:ea typeface="Arial"/>
                <a:cs typeface="Arial"/>
                <a:sym typeface="Arial"/>
              </a:rPr>
              <a:t>.</a:t>
            </a:r>
            <a:endParaRPr b="0" i="0" sz="1000" u="none" cap="none" strike="noStrike">
              <a:solidFill>
                <a:schemeClr val="dk1"/>
              </a:solidFill>
              <a:latin typeface="Arial"/>
              <a:ea typeface="Arial"/>
              <a:cs typeface="Arial"/>
              <a:sym typeface="Arial"/>
            </a:endParaRPr>
          </a:p>
        </p:txBody>
      </p:sp>
      <p:sp>
        <p:nvSpPr>
          <p:cNvPr id="44" name="Google Shape;44;p4"/>
          <p:cNvSpPr txBox="1"/>
          <p:nvPr/>
        </p:nvSpPr>
        <p:spPr>
          <a:xfrm>
            <a:off x="11582400" y="6416400"/>
            <a:ext cx="238125" cy="100156"/>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fld id="{00000000-1234-1234-1234-123412341234}" type="slidenum">
              <a:rPr b="0" i="0" lang="en-US" sz="651" u="none" cap="none" strike="noStrike">
                <a:solidFill>
                  <a:schemeClr val="dk1"/>
                </a:solidFill>
                <a:latin typeface="Arial"/>
                <a:ea typeface="Arial"/>
                <a:cs typeface="Arial"/>
                <a:sym typeface="Arial"/>
              </a:rPr>
              <a:t>‹#›</a:t>
            </a:fld>
            <a:endParaRPr b="0" i="0" sz="651" u="none" cap="none" strike="noStrike">
              <a:solidFill>
                <a:schemeClr val="dk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Office Theme">
  <a:themeElements>
    <a:clrScheme name="IFAW_colours">
      <a:dk1>
        <a:srgbClr val="000000"/>
      </a:dk1>
      <a:lt1>
        <a:srgbClr val="FFFFFF"/>
      </a:lt1>
      <a:dk2>
        <a:srgbClr val="027EFF"/>
      </a:dk2>
      <a:lt2>
        <a:srgbClr val="FEFFFE"/>
      </a:lt2>
      <a:accent1>
        <a:srgbClr val="027EFF"/>
      </a:accent1>
      <a:accent2>
        <a:srgbClr val="3BB990"/>
      </a:accent2>
      <a:accent3>
        <a:srgbClr val="CD90D7"/>
      </a:accent3>
      <a:accent4>
        <a:srgbClr val="F5E003"/>
      </a:accent4>
      <a:accent5>
        <a:srgbClr val="FF6359"/>
      </a:accent5>
      <a:accent6>
        <a:srgbClr val="31AABD"/>
      </a:accent6>
      <a:hlink>
        <a:srgbClr val="F6AF80"/>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2021-01-13T09:32:15Z</dcterms:created>
  <dc:creator>Panella, Eleonora</dc:creator>
</cp:coreProperties>
</file>